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58AD"/>
    <a:srgbClr val="A80462"/>
    <a:srgbClr val="D5057C"/>
    <a:srgbClr val="FA32A4"/>
    <a:srgbClr val="D3599F"/>
    <a:srgbClr val="BC7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49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81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50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152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7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102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05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3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09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32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9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F747-822F-44C3-A9C4-F95744DFFEA9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D12B-E2D7-49D2-95AB-824533ECCD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24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dirty="0" smtClean="0">
                <a:latin typeface="Britannic Bold" panose="020B0903060703020204" pitchFamily="34" charset="0"/>
              </a:rPr>
              <a:t>SPUŽVA BOB NA EUROSONGU</a:t>
            </a:r>
            <a:endParaRPr lang="hr-HR" b="1" i="1" dirty="0">
              <a:latin typeface="Britannic Bold" panose="020B0903060703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i="1" dirty="0" smtClean="0"/>
              <a:t>Anto Knežević </a:t>
            </a:r>
            <a:r>
              <a:rPr lang="hr-HR" i="1" dirty="0" smtClean="0"/>
              <a:t>i Ivona Jozić, 7.c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39295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10883" y="345056"/>
            <a:ext cx="11197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7200" dirty="0" smtClean="0">
                <a:latin typeface="Arial Rounded MT Bold" panose="020F0704030504030204" pitchFamily="34" charset="0"/>
              </a:rPr>
              <a:t>I Spužva Bob je uspio ostvariti svoj san ,a možete ga ostvariti i vi.</a:t>
            </a:r>
            <a:endParaRPr lang="hr-HR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4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363666" y="1584378"/>
            <a:ext cx="3657386" cy="5273622"/>
            <a:chOff x="6935667" y="890649"/>
            <a:chExt cx="3657386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657386" cy="5273622"/>
              <a:chOff x="5297749" y="1265201"/>
              <a:chExt cx="3657386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72264" y="2037162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2618948">
                <a:off x="8161505" y="3007317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22" name="Slika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47" y="104228"/>
            <a:ext cx="1800953" cy="1800953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51" y="4432876"/>
            <a:ext cx="1800000" cy="180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35" y="986984"/>
            <a:ext cx="1800000" cy="180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92" y="50525"/>
            <a:ext cx="1800000" cy="129279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" y="3250924"/>
            <a:ext cx="1800000" cy="180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668" y="3332134"/>
            <a:ext cx="1800000" cy="1800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5722819" y="512257"/>
            <a:ext cx="681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>
                <a:latin typeface="Bauhaus 93" panose="04030905020B02020C02" pitchFamily="82" charset="0"/>
              </a:rPr>
              <a:t>HVALA NA GLEDANJU.</a:t>
            </a:r>
            <a:endParaRPr lang="hr-HR" sz="48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9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931653" y="483079"/>
            <a:ext cx="112603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Spužva Bob misli da ima talent za pjevanje, te ima novu pjesmu „Muzičko </a:t>
            </a:r>
            <a:r>
              <a:rPr lang="hr-HR" sz="6000" dirty="0" smtClean="0"/>
              <a:t>čudo”. Prijavio se </a:t>
            </a:r>
            <a:r>
              <a:rPr lang="hr-HR" sz="6000" dirty="0" smtClean="0"/>
              <a:t>na </a:t>
            </a:r>
            <a:r>
              <a:rPr lang="hr-HR" sz="6000" dirty="0" smtClean="0"/>
              <a:t>audiciju </a:t>
            </a:r>
            <a:r>
              <a:rPr lang="hr-HR" sz="6000" dirty="0" smtClean="0"/>
              <a:t>za </a:t>
            </a:r>
            <a:r>
              <a:rPr lang="hr-HR" sz="6000" dirty="0" err="1" smtClean="0"/>
              <a:t>Eurosong</a:t>
            </a:r>
            <a:r>
              <a:rPr lang="hr-HR" sz="6000" dirty="0" smtClean="0"/>
              <a:t>. </a:t>
            </a:r>
          </a:p>
          <a:p>
            <a:r>
              <a:rPr lang="hr-HR" sz="6000" dirty="0" smtClean="0"/>
              <a:t>I AVANTURA </a:t>
            </a:r>
            <a:r>
              <a:rPr lang="hr-HR" sz="6000" dirty="0" smtClean="0"/>
              <a:t>POČINJE…</a:t>
            </a:r>
            <a:endParaRPr lang="hr-HR" sz="6000" dirty="0" smtClean="0"/>
          </a:p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374071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363666" y="1584378"/>
            <a:ext cx="3568645" cy="5273622"/>
            <a:chOff x="6935667" y="890649"/>
            <a:chExt cx="3568645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568645" cy="5273622"/>
              <a:chOff x="5297749" y="1265201"/>
              <a:chExt cx="3568645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89985" y="1994416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18686375">
                <a:off x="8381978" y="1891825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7" name="Elipsasti oblačić 16"/>
          <p:cNvSpPr/>
          <p:nvPr/>
        </p:nvSpPr>
        <p:spPr>
          <a:xfrm>
            <a:off x="144906" y="869368"/>
            <a:ext cx="2364167" cy="2010988"/>
          </a:xfrm>
          <a:prstGeom prst="wedgeEllipseCallout">
            <a:avLst>
              <a:gd name="adj1" fmla="val 72024"/>
              <a:gd name="adj2" fmla="val 77304"/>
            </a:avLst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Krug za krugom vrti cijeli </a:t>
            </a:r>
            <a:r>
              <a:rPr lang="hr-HR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play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, ponovno slušam taj </a:t>
            </a:r>
            <a:r>
              <a:rPr lang="hr-HR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strasan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hej…</a:t>
            </a:r>
            <a:endParaRPr lang="hr-H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2" name="Slika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47" y="104228"/>
            <a:ext cx="1800953" cy="1800953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51" y="4432876"/>
            <a:ext cx="1800000" cy="180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35" y="986984"/>
            <a:ext cx="1800000" cy="180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92" y="50525"/>
            <a:ext cx="1800000" cy="129279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" y="3250924"/>
            <a:ext cx="1800000" cy="180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668" y="3332134"/>
            <a:ext cx="1800000" cy="1800000"/>
          </a:xfrm>
          <a:prstGeom prst="rect">
            <a:avLst/>
          </a:prstGeom>
        </p:spPr>
      </p:pic>
      <p:sp>
        <p:nvSpPr>
          <p:cNvPr id="101" name="Obični oblačić 100"/>
          <p:cNvSpPr/>
          <p:nvPr/>
        </p:nvSpPr>
        <p:spPr>
          <a:xfrm>
            <a:off x="5094764" y="78684"/>
            <a:ext cx="2702666" cy="1762782"/>
          </a:xfrm>
          <a:prstGeom prst="cloudCallout">
            <a:avLst>
              <a:gd name="adj1" fmla="val -40622"/>
              <a:gd name="adj2" fmla="val 6347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" name="TekstniOkvir 101"/>
          <p:cNvSpPr txBox="1"/>
          <p:nvPr/>
        </p:nvSpPr>
        <p:spPr>
          <a:xfrm>
            <a:off x="5601321" y="691769"/>
            <a:ext cx="1765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 smtClean="0"/>
              <a:t>Moj glas je čaroban. Sinula mi je ideja.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028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jagram toka: Podaci 7"/>
          <p:cNvSpPr/>
          <p:nvPr/>
        </p:nvSpPr>
        <p:spPr>
          <a:xfrm>
            <a:off x="2553195" y="1226888"/>
            <a:ext cx="5361860" cy="5631112"/>
          </a:xfrm>
          <a:prstGeom prst="flowChartInputOutp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Jednakokračni trokut 46"/>
          <p:cNvSpPr/>
          <p:nvPr/>
        </p:nvSpPr>
        <p:spPr>
          <a:xfrm>
            <a:off x="5368648" y="4513495"/>
            <a:ext cx="445921" cy="685809"/>
          </a:xfrm>
          <a:prstGeom prst="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Jednakokračni trokut 45"/>
          <p:cNvSpPr/>
          <p:nvPr/>
        </p:nvSpPr>
        <p:spPr>
          <a:xfrm>
            <a:off x="4034019" y="4456946"/>
            <a:ext cx="445921" cy="685809"/>
          </a:xfrm>
          <a:prstGeom prst="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Dijagram toka: Postupak 3"/>
          <p:cNvSpPr/>
          <p:nvPr/>
        </p:nvSpPr>
        <p:spPr>
          <a:xfrm>
            <a:off x="3875141" y="1585822"/>
            <a:ext cx="2249045" cy="2380239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Harmonija 34"/>
          <p:cNvSpPr/>
          <p:nvPr/>
        </p:nvSpPr>
        <p:spPr>
          <a:xfrm rot="1236052">
            <a:off x="3529770" y="2368545"/>
            <a:ext cx="449716" cy="902240"/>
          </a:xfrm>
          <a:prstGeom prst="chor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Harmonija 37"/>
          <p:cNvSpPr/>
          <p:nvPr/>
        </p:nvSpPr>
        <p:spPr>
          <a:xfrm rot="12092345">
            <a:off x="5969550" y="2314837"/>
            <a:ext cx="553337" cy="917526"/>
          </a:xfrm>
          <a:prstGeom prst="chord">
            <a:avLst>
              <a:gd name="adj1" fmla="val 2700000"/>
              <a:gd name="adj2" fmla="val 1565153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Dijagram toka: Kraj 40"/>
          <p:cNvSpPr/>
          <p:nvPr/>
        </p:nvSpPr>
        <p:spPr>
          <a:xfrm rot="18686375">
            <a:off x="2878121" y="3384143"/>
            <a:ext cx="793413" cy="1812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Dijagram toka: Kraj 42"/>
          <p:cNvSpPr/>
          <p:nvPr/>
        </p:nvSpPr>
        <p:spPr>
          <a:xfrm rot="18686375">
            <a:off x="6388935" y="2209220"/>
            <a:ext cx="793413" cy="1812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Dijagram toka: Postupak 43"/>
          <p:cNvSpPr/>
          <p:nvPr/>
        </p:nvSpPr>
        <p:spPr>
          <a:xfrm rot="10800000">
            <a:off x="3852122" y="3958421"/>
            <a:ext cx="2272065" cy="636899"/>
          </a:xfrm>
          <a:prstGeom prst="flowChartProcess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76000">
                <a:srgbClr val="B5D2EC"/>
              </a:gs>
              <a:gs pos="69000">
                <a:srgbClr val="B5D2EC"/>
              </a:gs>
              <a:gs pos="5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4116132" y="5167965"/>
            <a:ext cx="222961" cy="8196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5480127" y="5206048"/>
            <a:ext cx="222961" cy="8196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54" name="Dijagram toka: Postupak 53"/>
          <p:cNvSpPr/>
          <p:nvPr/>
        </p:nvSpPr>
        <p:spPr>
          <a:xfrm>
            <a:off x="4116132" y="6055328"/>
            <a:ext cx="222961" cy="492206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5" name="Dijagram toka: Postupak 54"/>
          <p:cNvSpPr/>
          <p:nvPr/>
        </p:nvSpPr>
        <p:spPr>
          <a:xfrm>
            <a:off x="5470718" y="6076415"/>
            <a:ext cx="222961" cy="492206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Dijagram toka: Kraj 55"/>
          <p:cNvSpPr/>
          <p:nvPr/>
        </p:nvSpPr>
        <p:spPr>
          <a:xfrm>
            <a:off x="3614477" y="6547534"/>
            <a:ext cx="849255" cy="310466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Dijagram toka: Kraj 56"/>
          <p:cNvSpPr/>
          <p:nvPr/>
        </p:nvSpPr>
        <p:spPr>
          <a:xfrm>
            <a:off x="5388344" y="6547533"/>
            <a:ext cx="864808" cy="310467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Dijagram toka: Unaprijed definirani postupak 2"/>
          <p:cNvSpPr/>
          <p:nvPr/>
        </p:nvSpPr>
        <p:spPr>
          <a:xfrm>
            <a:off x="0" y="-18691"/>
            <a:ext cx="12192000" cy="1294047"/>
          </a:xfrm>
          <a:prstGeom prst="flowChartPredefinedProcess">
            <a:avLst/>
          </a:prstGeom>
          <a:solidFill>
            <a:srgbClr val="0070C0"/>
          </a:solidFill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PRIJAVA ZA EUROSONG</a:t>
            </a:r>
            <a:endParaRPr lang="hr-HR" sz="6600" dirty="0"/>
          </a:p>
        </p:txBody>
      </p:sp>
      <p:sp>
        <p:nvSpPr>
          <p:cNvPr id="13" name="Elipsa 12"/>
          <p:cNvSpPr/>
          <p:nvPr/>
        </p:nvSpPr>
        <p:spPr>
          <a:xfrm>
            <a:off x="6686688" y="3846831"/>
            <a:ext cx="320634" cy="4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ični oblačić 14"/>
          <p:cNvSpPr/>
          <p:nvPr/>
        </p:nvSpPr>
        <p:spPr>
          <a:xfrm>
            <a:off x="420019" y="1285322"/>
            <a:ext cx="3124162" cy="1717226"/>
          </a:xfrm>
          <a:prstGeom prst="cloudCallout">
            <a:avLst>
              <a:gd name="adj1" fmla="val 60891"/>
              <a:gd name="adj2" fmla="val -2325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Vauu</a:t>
            </a:r>
            <a:r>
              <a:rPr lang="hr-HR" dirty="0" smtClean="0">
                <a:solidFill>
                  <a:schemeClr val="tx1"/>
                </a:solidFill>
              </a:rPr>
              <a:t>  ovo je magično . Jedva čekam.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4944076"/>
            <a:ext cx="12192000" cy="18944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2" name="Grupa 11"/>
          <p:cNvGrpSpPr/>
          <p:nvPr/>
        </p:nvGrpSpPr>
        <p:grpSpPr>
          <a:xfrm>
            <a:off x="2743229" y="1456426"/>
            <a:ext cx="3692077" cy="5272178"/>
            <a:chOff x="6935667" y="890649"/>
            <a:chExt cx="3568645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568645" cy="5273622"/>
              <a:chOff x="5297749" y="1265201"/>
              <a:chExt cx="3568645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89985" y="1994416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18686375">
                <a:off x="8381978" y="1891825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Dijagram toka: Unaprijed definirani postupak 2"/>
          <p:cNvSpPr/>
          <p:nvPr/>
        </p:nvSpPr>
        <p:spPr>
          <a:xfrm>
            <a:off x="0" y="-18691"/>
            <a:ext cx="12192000" cy="1475117"/>
          </a:xfrm>
          <a:prstGeom prst="flowChartPredefined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POZORNICA MOROGRAD</a:t>
            </a:r>
            <a:endParaRPr lang="hr-HR" sz="6600" dirty="0"/>
          </a:p>
        </p:txBody>
      </p:sp>
      <p:sp>
        <p:nvSpPr>
          <p:cNvPr id="7" name="Zaobljeni pravokutni oblačić 6"/>
          <p:cNvSpPr/>
          <p:nvPr/>
        </p:nvSpPr>
        <p:spPr>
          <a:xfrm>
            <a:off x="7428893" y="1363592"/>
            <a:ext cx="4066422" cy="1807095"/>
          </a:xfrm>
          <a:prstGeom prst="wedgeRoundRectCallout">
            <a:avLst>
              <a:gd name="adj1" fmla="val -92965"/>
              <a:gd name="adj2" fmla="val 487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Krug za krugom vrti cijeli </a:t>
            </a:r>
            <a:r>
              <a:rPr lang="hr-H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play</a:t>
            </a:r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ponovno slušam </a:t>
            </a:r>
            <a:r>
              <a:rPr lang="hr-H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strasan</a:t>
            </a:r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hej</a:t>
            </a:r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Stvarno </a:t>
            </a:r>
            <a:r>
              <a:rPr lang="hr-H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 osjećam ludo kada ponovno slušam to novo muzičko čudo…</a:t>
            </a:r>
            <a:endParaRPr lang="hr-H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Elipsasti oblačić 14"/>
          <p:cNvSpPr/>
          <p:nvPr/>
        </p:nvSpPr>
        <p:spPr>
          <a:xfrm>
            <a:off x="8396764" y="5575635"/>
            <a:ext cx="1954487" cy="11529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WOOOW. </a:t>
            </a:r>
            <a:endParaRPr lang="hr-HR" dirty="0"/>
          </a:p>
        </p:txBody>
      </p:sp>
      <p:sp>
        <p:nvSpPr>
          <p:cNvPr id="16" name="Elipsasti oblačić 15"/>
          <p:cNvSpPr/>
          <p:nvPr/>
        </p:nvSpPr>
        <p:spPr>
          <a:xfrm>
            <a:off x="659061" y="4944076"/>
            <a:ext cx="1983279" cy="1359703"/>
          </a:xfrm>
          <a:prstGeom prst="wedgeEllipseCallout">
            <a:avLst>
              <a:gd name="adj1" fmla="val -2870"/>
              <a:gd name="adj2" fmla="val 82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080655" y="5076652"/>
            <a:ext cx="1033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To muzičko čudo stvarno djeluje.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37340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363666" y="1584378"/>
            <a:ext cx="3657386" cy="5273622"/>
            <a:chOff x="6935667" y="890649"/>
            <a:chExt cx="3657386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657386" cy="5273622"/>
              <a:chOff x="5297749" y="1265201"/>
              <a:chExt cx="3657386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72264" y="2037162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2618948">
                <a:off x="8161505" y="3007317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7" name="Elipsasti oblačić 16"/>
          <p:cNvSpPr/>
          <p:nvPr/>
        </p:nvSpPr>
        <p:spPr>
          <a:xfrm>
            <a:off x="144906" y="869368"/>
            <a:ext cx="2364167" cy="2010988"/>
          </a:xfrm>
          <a:prstGeom prst="wedgeEllipseCallout">
            <a:avLst>
              <a:gd name="adj1" fmla="val 72024"/>
              <a:gd name="adj2" fmla="val 77304"/>
            </a:avLst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Nadam se da sam osvojio pobjedu.   </a:t>
            </a:r>
            <a:endParaRPr lang="hr-H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2" name="Slika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47" y="104228"/>
            <a:ext cx="1800953" cy="1800953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51" y="4432876"/>
            <a:ext cx="1800000" cy="180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35" y="986984"/>
            <a:ext cx="1800000" cy="180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92" y="50525"/>
            <a:ext cx="1800000" cy="129279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" y="3250924"/>
            <a:ext cx="1800000" cy="180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668" y="3332134"/>
            <a:ext cx="1800000" cy="1800000"/>
          </a:xfrm>
          <a:prstGeom prst="rect">
            <a:avLst/>
          </a:prstGeom>
        </p:spPr>
      </p:pic>
      <p:sp>
        <p:nvSpPr>
          <p:cNvPr id="2" name="Obični oblačić 1"/>
          <p:cNvSpPr/>
          <p:nvPr/>
        </p:nvSpPr>
        <p:spPr>
          <a:xfrm>
            <a:off x="4640346" y="91171"/>
            <a:ext cx="2359213" cy="197432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KAD BI BAR BIO SLAVAN…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138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4944076"/>
            <a:ext cx="12192000" cy="18944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2" name="Grupa 11"/>
          <p:cNvGrpSpPr/>
          <p:nvPr/>
        </p:nvGrpSpPr>
        <p:grpSpPr>
          <a:xfrm>
            <a:off x="2743229" y="1456426"/>
            <a:ext cx="3692077" cy="5272178"/>
            <a:chOff x="6935667" y="890649"/>
            <a:chExt cx="3568645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568645" cy="5273622"/>
              <a:chOff x="5297749" y="1265201"/>
              <a:chExt cx="3568645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89985" y="1994416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18686375">
                <a:off x="8381978" y="1891825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Dijagram toka: Unaprijed definirani postupak 2"/>
          <p:cNvSpPr/>
          <p:nvPr/>
        </p:nvSpPr>
        <p:spPr>
          <a:xfrm>
            <a:off x="0" y="-18691"/>
            <a:ext cx="12192000" cy="1475117"/>
          </a:xfrm>
          <a:prstGeom prst="flowChartPredefined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POZORNICA MOROGRAD</a:t>
            </a:r>
            <a:endParaRPr lang="hr-HR" sz="6600" dirty="0"/>
          </a:p>
        </p:txBody>
      </p:sp>
      <p:sp>
        <p:nvSpPr>
          <p:cNvPr id="16" name="Elipsasti oblačić 15"/>
          <p:cNvSpPr/>
          <p:nvPr/>
        </p:nvSpPr>
        <p:spPr>
          <a:xfrm>
            <a:off x="9013371" y="1509026"/>
            <a:ext cx="2562317" cy="2184419"/>
          </a:xfrm>
          <a:prstGeom prst="wedgeEllipseCallout">
            <a:avLst>
              <a:gd name="adj1" fmla="val 78563"/>
              <a:gd name="adj2" fmla="val 494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IIIIII POBIJEDIO JE SPUŽVAAA BOOOB S PJESMOM „MUZIČKO ČUDO” !</a:t>
            </a:r>
            <a:endParaRPr lang="hr-HR" dirty="0"/>
          </a:p>
        </p:txBody>
      </p:sp>
      <p:sp>
        <p:nvSpPr>
          <p:cNvPr id="13" name="Elipsasti oblačić 12"/>
          <p:cNvSpPr/>
          <p:nvPr/>
        </p:nvSpPr>
        <p:spPr>
          <a:xfrm>
            <a:off x="1058786" y="1415977"/>
            <a:ext cx="1948186" cy="1159964"/>
          </a:xfrm>
          <a:prstGeom prst="wedgeEllipseCallout">
            <a:avLst>
              <a:gd name="adj1" fmla="val 51704"/>
              <a:gd name="adj2" fmla="val 706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Uspio sam! Ne mogu vjerovati!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75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4944076"/>
            <a:ext cx="12192000" cy="18944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2" name="Grupa 11"/>
          <p:cNvGrpSpPr/>
          <p:nvPr/>
        </p:nvGrpSpPr>
        <p:grpSpPr>
          <a:xfrm>
            <a:off x="2743229" y="1456426"/>
            <a:ext cx="3692077" cy="5272178"/>
            <a:chOff x="6935667" y="890649"/>
            <a:chExt cx="3568645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568645" cy="5273622"/>
              <a:chOff x="5297749" y="1265201"/>
              <a:chExt cx="3568645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89985" y="1994416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18686375">
                <a:off x="8381978" y="1891825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Dijagram toka: Unaprijed definirani postupak 2"/>
          <p:cNvSpPr/>
          <p:nvPr/>
        </p:nvSpPr>
        <p:spPr>
          <a:xfrm>
            <a:off x="0" y="-18691"/>
            <a:ext cx="12192000" cy="1475117"/>
          </a:xfrm>
          <a:prstGeom prst="flowChartPredefined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POZORNICA MOROGRAD</a:t>
            </a:r>
            <a:endParaRPr lang="hr-HR" sz="66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768" y="2005000"/>
            <a:ext cx="1203842" cy="120384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97" y="4573567"/>
            <a:ext cx="1725877" cy="1725877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00" y="4944076"/>
            <a:ext cx="1291267" cy="129126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50" y="1902754"/>
            <a:ext cx="1117507" cy="1117507"/>
          </a:xfrm>
          <a:prstGeom prst="rect">
            <a:avLst/>
          </a:prstGeom>
        </p:spPr>
      </p:pic>
      <p:sp>
        <p:nvSpPr>
          <p:cNvPr id="22" name="Elipsasti oblačić 21"/>
          <p:cNvSpPr/>
          <p:nvPr/>
        </p:nvSpPr>
        <p:spPr>
          <a:xfrm>
            <a:off x="8679477" y="3430183"/>
            <a:ext cx="2842616" cy="2194904"/>
          </a:xfrm>
          <a:prstGeom prst="wedgeEllipseCallout">
            <a:avLst>
              <a:gd name="adj1" fmla="val 78167"/>
              <a:gd name="adj2" fmla="val 35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Čestitke pobjedniku. Osvojio je nagradu  od 4000 </a:t>
            </a:r>
            <a:r>
              <a:rPr lang="hr-HR" dirty="0" err="1" smtClean="0"/>
              <a:t>moroeura</a:t>
            </a:r>
            <a:r>
              <a:rPr lang="hr-HR" dirty="0" smtClean="0"/>
              <a:t> i upoznat  će zvijezdu pjevačicu SPUŽVA BOBANKU HALAPATIĆ.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9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363666" y="1584378"/>
            <a:ext cx="3657386" cy="5273622"/>
            <a:chOff x="6935667" y="890649"/>
            <a:chExt cx="3657386" cy="5273622"/>
          </a:xfrm>
        </p:grpSpPr>
        <p:sp>
          <p:nvSpPr>
            <p:cNvPr id="52" name="Pravokutnik 51"/>
            <p:cNvSpPr/>
            <p:nvPr/>
          </p:nvSpPr>
          <p:spPr>
            <a:xfrm>
              <a:off x="9146214" y="5330096"/>
              <a:ext cx="232761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6935667" y="890649"/>
              <a:ext cx="3657386" cy="5273622"/>
              <a:chOff x="5297749" y="1265201"/>
              <a:chExt cx="3657386" cy="5273622"/>
            </a:xfrm>
          </p:grpSpPr>
          <p:sp>
            <p:nvSpPr>
              <p:cNvPr id="47" name="Jednakokračni trokut 46"/>
              <p:cNvSpPr/>
              <p:nvPr/>
            </p:nvSpPr>
            <p:spPr>
              <a:xfrm>
                <a:off x="7409172" y="4193676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Jednakokračni trokut 45"/>
              <p:cNvSpPr/>
              <p:nvPr/>
            </p:nvSpPr>
            <p:spPr>
              <a:xfrm>
                <a:off x="6119162" y="4137111"/>
                <a:ext cx="431013" cy="685997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Dijagram toka: Postupak 3"/>
              <p:cNvSpPr/>
              <p:nvPr/>
            </p:nvSpPr>
            <p:spPr>
              <a:xfrm>
                <a:off x="5965596" y="1265201"/>
                <a:ext cx="2173856" cy="2380891"/>
              </a:xfrm>
              <a:prstGeom prst="flowChartProcess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6534510" y="1618746"/>
                <a:ext cx="483080" cy="41406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7017590" y="1636000"/>
                <a:ext cx="500332" cy="4140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a 9"/>
              <p:cNvSpPr/>
              <p:nvPr/>
            </p:nvSpPr>
            <p:spPr>
              <a:xfrm>
                <a:off x="6827809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7194432" y="181154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8" name="Ravni poveznik 17"/>
              <p:cNvCxnSpPr>
                <a:stCxn id="5" idx="1"/>
              </p:cNvCxnSpPr>
              <p:nvPr/>
            </p:nvCxnSpPr>
            <p:spPr>
              <a:xfrm flipV="1">
                <a:off x="6605255" y="1431985"/>
                <a:ext cx="37085" cy="24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>
                <a:stCxn id="5" idx="0"/>
              </p:cNvCxnSpPr>
              <p:nvPr/>
            </p:nvCxnSpPr>
            <p:spPr>
              <a:xfrm flipV="1">
                <a:off x="6776050" y="1431986"/>
                <a:ext cx="68149" cy="186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 flipV="1">
                <a:off x="6930608" y="1492624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ni poveznik 24"/>
              <p:cNvCxnSpPr/>
              <p:nvPr/>
            </p:nvCxnSpPr>
            <p:spPr>
              <a:xfrm flipV="1">
                <a:off x="7240151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vni poveznik 25"/>
              <p:cNvCxnSpPr/>
              <p:nvPr/>
            </p:nvCxnSpPr>
            <p:spPr>
              <a:xfrm flipV="1">
                <a:off x="7394136" y="144354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vni poveznik 26"/>
              <p:cNvCxnSpPr/>
              <p:nvPr/>
            </p:nvCxnSpPr>
            <p:spPr>
              <a:xfrm flipV="1">
                <a:off x="7470273" y="1536923"/>
                <a:ext cx="97478" cy="1867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Dijagram toka: Kraj 29"/>
              <p:cNvSpPr/>
              <p:nvPr/>
            </p:nvSpPr>
            <p:spPr>
              <a:xfrm rot="5151861" flipV="1">
                <a:off x="6717397" y="2206066"/>
                <a:ext cx="648000" cy="357913"/>
              </a:xfrm>
              <a:prstGeom prst="flowChartTermina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" name="Harmonija 30"/>
              <p:cNvSpPr/>
              <p:nvPr/>
            </p:nvSpPr>
            <p:spPr>
              <a:xfrm rot="17512661">
                <a:off x="6706495" y="2498567"/>
                <a:ext cx="801679" cy="912651"/>
              </a:xfrm>
              <a:prstGeom prst="chord">
                <a:avLst>
                  <a:gd name="adj1" fmla="val 2700000"/>
                  <a:gd name="adj2" fmla="val 15923014"/>
                </a:avLst>
              </a:prstGeom>
              <a:solidFill>
                <a:srgbClr val="A804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Dijagram toka: Kraj 31"/>
              <p:cNvSpPr/>
              <p:nvPr/>
            </p:nvSpPr>
            <p:spPr>
              <a:xfrm>
                <a:off x="6824789" y="3074719"/>
                <a:ext cx="618086" cy="248653"/>
              </a:xfrm>
              <a:prstGeom prst="flowChartTerminator">
                <a:avLst/>
              </a:prstGeom>
              <a:solidFill>
                <a:srgbClr val="D858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>
                <a:off x="6873528" y="2829464"/>
                <a:ext cx="144062" cy="2456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7194431" y="2812488"/>
                <a:ext cx="143197" cy="2385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Harmonija 34"/>
              <p:cNvSpPr/>
              <p:nvPr/>
            </p:nvSpPr>
            <p:spPr>
              <a:xfrm rot="1236052">
                <a:off x="5631771" y="2048138"/>
                <a:ext cx="434681" cy="902487"/>
              </a:xfrm>
              <a:prstGeom prst="chor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Harmonija 37"/>
              <p:cNvSpPr/>
              <p:nvPr/>
            </p:nvSpPr>
            <p:spPr>
              <a:xfrm rot="12092345">
                <a:off x="7972264" y="2037162"/>
                <a:ext cx="534838" cy="917777"/>
              </a:xfrm>
              <a:prstGeom prst="chord">
                <a:avLst>
                  <a:gd name="adj1" fmla="val 2700000"/>
                  <a:gd name="adj2" fmla="val 15651534"/>
                </a:avLst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Dijagram toka: Kraj 40"/>
              <p:cNvSpPr/>
              <p:nvPr/>
            </p:nvSpPr>
            <p:spPr>
              <a:xfrm rot="18686375">
                <a:off x="4988536" y="3067069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Dijagram toka: Kraj 42"/>
              <p:cNvSpPr/>
              <p:nvPr/>
            </p:nvSpPr>
            <p:spPr>
              <a:xfrm rot="2618948">
                <a:off x="8161505" y="3007317"/>
                <a:ext cx="793630" cy="175203"/>
              </a:xfrm>
              <a:prstGeom prst="flowChartTermina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Dijagram toka: Postupak 43"/>
              <p:cNvSpPr/>
              <p:nvPr/>
            </p:nvSpPr>
            <p:spPr>
              <a:xfrm rot="10800000">
                <a:off x="5943346" y="3638450"/>
                <a:ext cx="2196106" cy="637073"/>
              </a:xfrm>
              <a:prstGeom prst="flowChartProcess">
                <a:avLst/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rgbClr val="B5D2EC"/>
                  </a:gs>
                  <a:gs pos="69000">
                    <a:srgbClr val="B5D2EC"/>
                  </a:gs>
                  <a:gs pos="55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8" name="Pravokutnik 47"/>
              <p:cNvSpPr/>
              <p:nvPr/>
            </p:nvSpPr>
            <p:spPr>
              <a:xfrm>
                <a:off x="6198530" y="4848325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7516924" y="4886419"/>
                <a:ext cx="215507" cy="8199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Dijagram toka: Postupak 53"/>
              <p:cNvSpPr/>
              <p:nvPr/>
            </p:nvSpPr>
            <p:spPr>
              <a:xfrm>
                <a:off x="6198530" y="5735931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5" name="Dijagram toka: Postupak 54"/>
              <p:cNvSpPr/>
              <p:nvPr/>
            </p:nvSpPr>
            <p:spPr>
              <a:xfrm>
                <a:off x="7507830" y="5757024"/>
                <a:ext cx="215507" cy="492341"/>
              </a:xfrm>
              <a:prstGeom prst="flowChart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Dijagram toka: Kraj 55"/>
              <p:cNvSpPr/>
              <p:nvPr/>
            </p:nvSpPr>
            <p:spPr>
              <a:xfrm>
                <a:off x="5713646" y="6228272"/>
                <a:ext cx="820863" cy="310551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Dijagram toka: Kraj 56"/>
              <p:cNvSpPr/>
              <p:nvPr/>
            </p:nvSpPr>
            <p:spPr>
              <a:xfrm>
                <a:off x="7428210" y="6228271"/>
                <a:ext cx="835896" cy="310552"/>
              </a:xfrm>
              <a:prstGeom prst="flowChartTermina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Dijagram toka: sortiranje 5"/>
              <p:cNvSpPr/>
              <p:nvPr/>
            </p:nvSpPr>
            <p:spPr>
              <a:xfrm>
                <a:off x="6930607" y="3627183"/>
                <a:ext cx="554425" cy="987810"/>
              </a:xfrm>
              <a:prstGeom prst="flowChartSo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22" name="Slika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47" y="104228"/>
            <a:ext cx="1800953" cy="1800953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51" y="4432876"/>
            <a:ext cx="1800000" cy="180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35" y="986984"/>
            <a:ext cx="1800000" cy="180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92" y="50525"/>
            <a:ext cx="1800000" cy="1292797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" y="3250924"/>
            <a:ext cx="1800000" cy="180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668" y="3332134"/>
            <a:ext cx="1800000" cy="1800000"/>
          </a:xfrm>
          <a:prstGeom prst="rect">
            <a:avLst/>
          </a:prstGeom>
        </p:spPr>
      </p:pic>
      <p:sp>
        <p:nvSpPr>
          <p:cNvPr id="3" name="Elipsasti oblačić 2"/>
          <p:cNvSpPr/>
          <p:nvPr/>
        </p:nvSpPr>
        <p:spPr>
          <a:xfrm>
            <a:off x="5205369" y="280743"/>
            <a:ext cx="3522995" cy="1668737"/>
          </a:xfrm>
          <a:prstGeom prst="wedgeEllipseCallout">
            <a:avLst>
              <a:gd name="adj1" fmla="val -49734"/>
              <a:gd name="adj2" fmla="val 871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OSTVARIO SAM SAN. POSTAO SAM ZVIJEZDA I UPOZNAT ĆU SVOJU NAJDRAŽU ZVIJEZDU.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103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196</Words>
  <Application>Microsoft Office PowerPoint</Application>
  <PresentationFormat>Široki zaslon</PresentationFormat>
  <Paragraphs>22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Arial Rounded MT Bold</vt:lpstr>
      <vt:lpstr>Bauhaus 93</vt:lpstr>
      <vt:lpstr>Britannic Bold</vt:lpstr>
      <vt:lpstr>Calibri</vt:lpstr>
      <vt:lpstr>Calibri Light</vt:lpstr>
      <vt:lpstr>Tema sustava Office</vt:lpstr>
      <vt:lpstr>SPUŽVA BOB NA EUROSONGU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SPUŽVA BOB NA EUROSONGU</dc:title>
  <dc:creator>Windows User</dc:creator>
  <cp:lastModifiedBy>Windows User</cp:lastModifiedBy>
  <cp:revision>16</cp:revision>
  <dcterms:created xsi:type="dcterms:W3CDTF">2016-01-11T11:47:06Z</dcterms:created>
  <dcterms:modified xsi:type="dcterms:W3CDTF">2016-01-25T11:48:55Z</dcterms:modified>
</cp:coreProperties>
</file>