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3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61" r:id="rId9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7BD61A-5B6B-4D28-8581-5E1E05CF3A7E}" v="1616" dt="2023-12-12T12:31:47.343"/>
    <p1510:client id="{6246AD67-A78A-EC87-BC36-6AB0BD72BF7F}" v="20" dt="2023-12-12T12:33:27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6623" autoAdjust="0"/>
  </p:normalViewPr>
  <p:slideViewPr>
    <p:cSldViewPr snapToGrid="0">
      <p:cViewPr varScale="1">
        <p:scale>
          <a:sx n="76" d="100"/>
          <a:sy n="76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FCBF5-7548-4B3F-8C1E-26344FDA64E0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2E6D3DF-D0A2-4BF8-BE5B-211320F1AAB8}">
      <dgm:prSet/>
      <dgm:spPr/>
      <dgm:t>
        <a:bodyPr/>
        <a:lstStyle/>
        <a:p>
          <a:r>
            <a:rPr lang="en-US" b="1"/>
            <a:t>Digitalni mediji</a:t>
          </a:r>
          <a:r>
            <a:rPr lang="en-US"/>
            <a:t> vode do toga da manje koristimo mozak, čime njegova učinkovitost s vremenom opada, ometaju oblikovanje mozga mladih ljudi (samim time učinkovitost ostaje ispod razine koju bi bez korištenja medija mogli postići).</a:t>
          </a:r>
        </a:p>
      </dgm:t>
    </dgm:pt>
    <dgm:pt modelId="{63F50932-BCA4-4143-8272-734F2BD8FF38}" type="parTrans" cxnId="{87714F75-B353-40A2-ABC9-D9C456E2BE59}">
      <dgm:prSet/>
      <dgm:spPr/>
      <dgm:t>
        <a:bodyPr/>
        <a:lstStyle/>
        <a:p>
          <a:endParaRPr lang="en-US"/>
        </a:p>
      </dgm:t>
    </dgm:pt>
    <dgm:pt modelId="{8B32B163-7A35-4358-B911-3316AC317B53}" type="sibTrans" cxnId="{87714F75-B353-40A2-ABC9-D9C456E2BE59}">
      <dgm:prSet/>
      <dgm:spPr/>
      <dgm:t>
        <a:bodyPr/>
        <a:lstStyle/>
        <a:p>
          <a:endParaRPr lang="en-US"/>
        </a:p>
      </dgm:t>
    </dgm:pt>
    <dgm:pt modelId="{F8A667A4-A336-461B-AC44-FFE32C817E78}">
      <dgm:prSet/>
      <dgm:spPr/>
      <dgm:t>
        <a:bodyPr/>
        <a:lstStyle/>
        <a:p>
          <a:r>
            <a:rPr lang="en-US"/>
            <a:t>Digitalni mediji tj. konzumacija sadržaja istih utječe na oblikovanje mišljenja, volje, emocija te društvenog ponašanja.</a:t>
          </a:r>
        </a:p>
      </dgm:t>
    </dgm:pt>
    <dgm:pt modelId="{8A2E3787-F60E-4EC6-8146-2778F760C695}" type="parTrans" cxnId="{970EDF5E-1EF2-4C8C-A2C8-CA6D6039A61F}">
      <dgm:prSet/>
      <dgm:spPr/>
      <dgm:t>
        <a:bodyPr/>
        <a:lstStyle/>
        <a:p>
          <a:endParaRPr lang="en-US"/>
        </a:p>
      </dgm:t>
    </dgm:pt>
    <dgm:pt modelId="{BDC53FCE-DE93-4528-9276-1D539380DEA3}" type="sibTrans" cxnId="{970EDF5E-1EF2-4C8C-A2C8-CA6D6039A61F}">
      <dgm:prSet/>
      <dgm:spPr/>
      <dgm:t>
        <a:bodyPr/>
        <a:lstStyle/>
        <a:p>
          <a:endParaRPr lang="en-US"/>
        </a:p>
      </dgm:t>
    </dgm:pt>
    <dgm:pt modelId="{3BFEC546-8DD1-4D8E-9D97-BC2218FDC588}" type="pres">
      <dgm:prSet presAssocID="{087FCBF5-7548-4B3F-8C1E-26344FDA64E0}" presName="Name0" presStyleCnt="0">
        <dgm:presLayoutVars>
          <dgm:dir/>
          <dgm:animLvl val="lvl"/>
          <dgm:resizeHandles val="exact"/>
        </dgm:presLayoutVars>
      </dgm:prSet>
      <dgm:spPr/>
    </dgm:pt>
    <dgm:pt modelId="{8BBDDB85-4A11-4897-B1F0-D1589C7D8F7A}" type="pres">
      <dgm:prSet presAssocID="{F8A667A4-A336-461B-AC44-FFE32C817E78}" presName="boxAndChildren" presStyleCnt="0"/>
      <dgm:spPr/>
    </dgm:pt>
    <dgm:pt modelId="{108382F7-C97B-43BB-A60F-26E37E4A175D}" type="pres">
      <dgm:prSet presAssocID="{F8A667A4-A336-461B-AC44-FFE32C817E78}" presName="parentTextBox" presStyleLbl="node1" presStyleIdx="0" presStyleCnt="2"/>
      <dgm:spPr/>
    </dgm:pt>
    <dgm:pt modelId="{440719C5-7F31-4C30-AA0B-EE4365CA63F6}" type="pres">
      <dgm:prSet presAssocID="{8B32B163-7A35-4358-B911-3316AC317B53}" presName="sp" presStyleCnt="0"/>
      <dgm:spPr/>
    </dgm:pt>
    <dgm:pt modelId="{0B654FB4-8940-4595-82EF-D1730F575521}" type="pres">
      <dgm:prSet presAssocID="{82E6D3DF-D0A2-4BF8-BE5B-211320F1AAB8}" presName="arrowAndChildren" presStyleCnt="0"/>
      <dgm:spPr/>
    </dgm:pt>
    <dgm:pt modelId="{C560D2B5-FDAF-4E6D-86CC-964A0ADFA78C}" type="pres">
      <dgm:prSet presAssocID="{82E6D3DF-D0A2-4BF8-BE5B-211320F1AAB8}" presName="parentTextArrow" presStyleLbl="node1" presStyleIdx="1" presStyleCnt="2"/>
      <dgm:spPr/>
    </dgm:pt>
  </dgm:ptLst>
  <dgm:cxnLst>
    <dgm:cxn modelId="{67D7880E-C971-4C2E-9097-CC6B64A645EA}" type="presOf" srcId="{087FCBF5-7548-4B3F-8C1E-26344FDA64E0}" destId="{3BFEC546-8DD1-4D8E-9D97-BC2218FDC588}" srcOrd="0" destOrd="0" presId="urn:microsoft.com/office/officeart/2005/8/layout/process4"/>
    <dgm:cxn modelId="{970EDF5E-1EF2-4C8C-A2C8-CA6D6039A61F}" srcId="{087FCBF5-7548-4B3F-8C1E-26344FDA64E0}" destId="{F8A667A4-A336-461B-AC44-FFE32C817E78}" srcOrd="1" destOrd="0" parTransId="{8A2E3787-F60E-4EC6-8146-2778F760C695}" sibTransId="{BDC53FCE-DE93-4528-9276-1D539380DEA3}"/>
    <dgm:cxn modelId="{87714F75-B353-40A2-ABC9-D9C456E2BE59}" srcId="{087FCBF5-7548-4B3F-8C1E-26344FDA64E0}" destId="{82E6D3DF-D0A2-4BF8-BE5B-211320F1AAB8}" srcOrd="0" destOrd="0" parTransId="{63F50932-BCA4-4143-8272-734F2BD8FF38}" sibTransId="{8B32B163-7A35-4358-B911-3316AC317B53}"/>
    <dgm:cxn modelId="{2147BB90-3D5B-4607-9013-DB4202B2352B}" type="presOf" srcId="{82E6D3DF-D0A2-4BF8-BE5B-211320F1AAB8}" destId="{C560D2B5-FDAF-4E6D-86CC-964A0ADFA78C}" srcOrd="0" destOrd="0" presId="urn:microsoft.com/office/officeart/2005/8/layout/process4"/>
    <dgm:cxn modelId="{1C70DDBC-2D92-451C-A93E-8B434260ECB2}" type="presOf" srcId="{F8A667A4-A336-461B-AC44-FFE32C817E78}" destId="{108382F7-C97B-43BB-A60F-26E37E4A175D}" srcOrd="0" destOrd="0" presId="urn:microsoft.com/office/officeart/2005/8/layout/process4"/>
    <dgm:cxn modelId="{E2F5A076-75FB-43A1-9AED-53B1AF1E8DDA}" type="presParOf" srcId="{3BFEC546-8DD1-4D8E-9D97-BC2218FDC588}" destId="{8BBDDB85-4A11-4897-B1F0-D1589C7D8F7A}" srcOrd="0" destOrd="0" presId="urn:microsoft.com/office/officeart/2005/8/layout/process4"/>
    <dgm:cxn modelId="{45A6BE7E-C253-4047-98A4-CC8481F85565}" type="presParOf" srcId="{8BBDDB85-4A11-4897-B1F0-D1589C7D8F7A}" destId="{108382F7-C97B-43BB-A60F-26E37E4A175D}" srcOrd="0" destOrd="0" presId="urn:microsoft.com/office/officeart/2005/8/layout/process4"/>
    <dgm:cxn modelId="{30206136-44F8-4540-BD8E-ACD8C3E831AE}" type="presParOf" srcId="{3BFEC546-8DD1-4D8E-9D97-BC2218FDC588}" destId="{440719C5-7F31-4C30-AA0B-EE4365CA63F6}" srcOrd="1" destOrd="0" presId="urn:microsoft.com/office/officeart/2005/8/layout/process4"/>
    <dgm:cxn modelId="{EB875717-46AB-4F1F-B494-6E0254BA230E}" type="presParOf" srcId="{3BFEC546-8DD1-4D8E-9D97-BC2218FDC588}" destId="{0B654FB4-8940-4595-82EF-D1730F575521}" srcOrd="2" destOrd="0" presId="urn:microsoft.com/office/officeart/2005/8/layout/process4"/>
    <dgm:cxn modelId="{905DB966-2AAE-41F3-BBA8-C7208037B536}" type="presParOf" srcId="{0B654FB4-8940-4595-82EF-D1730F575521}" destId="{C560D2B5-FDAF-4E6D-86CC-964A0ADFA78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382F7-C97B-43BB-A60F-26E37E4A175D}">
      <dsp:nvSpPr>
        <dsp:cNvPr id="0" name=""/>
        <dsp:cNvSpPr/>
      </dsp:nvSpPr>
      <dsp:spPr>
        <a:xfrm>
          <a:off x="0" y="3081379"/>
          <a:ext cx="6492875" cy="2021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Digitalni mediji tj. konzumacija sadržaja istih utječe na oblikovanje mišljenja, volje, emocija te društvenog ponašanja.</a:t>
          </a:r>
        </a:p>
      </dsp:txBody>
      <dsp:txXfrm>
        <a:off x="0" y="3081379"/>
        <a:ext cx="6492875" cy="2021718"/>
      </dsp:txXfrm>
    </dsp:sp>
    <dsp:sp modelId="{C560D2B5-FDAF-4E6D-86CC-964A0ADFA78C}">
      <dsp:nvSpPr>
        <dsp:cNvPr id="0" name=""/>
        <dsp:cNvSpPr/>
      </dsp:nvSpPr>
      <dsp:spPr>
        <a:xfrm rot="10800000">
          <a:off x="0" y="2302"/>
          <a:ext cx="6492875" cy="310940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Digitalni mediji</a:t>
          </a:r>
          <a:r>
            <a:rPr lang="en-US" sz="2300" kern="1200"/>
            <a:t> vode do toga da manje koristimo mozak, čime njegova učinkovitost s vremenom opada, ometaju oblikovanje mozga mladih ljudi (samim time učinkovitost ostaje ispod razine koju bi bez korištenja medija mogli postići).</a:t>
          </a:r>
        </a:p>
      </dsp:txBody>
      <dsp:txXfrm rot="10800000">
        <a:off x="0" y="2302"/>
        <a:ext cx="6492875" cy="2020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66C232D4-FF92-4BF7-9E3B-704C321C1B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5DFBEC1-6F22-4728-9388-425FFFE169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E436C-2643-4B91-9A31-52CE41968E28}" type="datetime1">
              <a:rPr lang="hr-HR" smtClean="0"/>
              <a:t>12.12.2023.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33D5F6A-74E6-4E1B-9F06-8EDA8838F3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69DFA88-F2B3-41BE-A21C-CDFA8436ED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D9047-700D-4700-B3FC-B30CFB520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99943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noProof="0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AEB5C-6761-4A96-9004-4CA57DA6DA18}" type="datetime1">
              <a:rPr lang="hr-HR" smtClean="0"/>
              <a:pPr/>
              <a:t>12.12.2023.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noProof="0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/>
              <a:t>Kliknite da biste uredili stilove teksta matrice</a:t>
            </a:r>
          </a:p>
          <a:p>
            <a:pPr lvl="1"/>
            <a:r>
              <a:rPr lang="hr-HR" noProof="0"/>
              <a:t>Druga </a:t>
            </a:r>
            <a:r>
              <a:rPr lang="hr-HR" noProof="0" dirty="0"/>
              <a:t>razina</a:t>
            </a:r>
          </a:p>
          <a:p>
            <a:pPr lvl="2"/>
            <a:r>
              <a:rPr lang="hr-HR" noProof="0" dirty="0"/>
              <a:t>Treća razina</a:t>
            </a:r>
          </a:p>
          <a:p>
            <a:pPr lvl="3"/>
            <a:r>
              <a:rPr lang="hr-HR" noProof="0" dirty="0"/>
              <a:t>Četvrta razina</a:t>
            </a:r>
          </a:p>
          <a:p>
            <a:pPr lvl="4"/>
            <a:r>
              <a:rPr lang="hr-HR" noProof="0" dirty="0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noProof="0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E32E2-786F-4CEE-9042-8975B65A7845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6955236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E32E2-786F-4CEE-9042-8975B65A7845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391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4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0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56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15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68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10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43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12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9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0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9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34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2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0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9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2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s-drfranjetudmana-knin.skole.h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E58348C3-6249-4952-AA86-C63DB35EA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E6174AD-DBB0-43E6-98C2-738DB3A1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50A59800-3661-4778-9D8A-F816C85C4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7A810977-C816-4698-B7E7-0E6BDED79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181E4B1B-2437-4A14-8927-817FC7AED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3F98AD26-9FF7-44EA-B876-9C857F8ED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32EBB12A-A9CE-446F-9462-15DAC0D0F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85925599-F99B-48E5-A384-76136C081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448299" y="1380068"/>
            <a:ext cx="6054723" cy="2616199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 </a:t>
            </a:r>
            <a:r>
              <a:rPr lang="en-US" dirty="0" err="1"/>
              <a:t>Društvo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mediji</a:t>
            </a:r>
            <a:r>
              <a:rPr lang="en-US" dirty="0"/>
              <a:t> – </a:t>
            </a:r>
            <a:r>
              <a:rPr lang="en-US" dirty="0" err="1"/>
              <a:t>selektivni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informacijama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336254" y="3996267"/>
            <a:ext cx="5166768" cy="138853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>
              <a:lnSpc>
                <a:spcPct val="90000"/>
              </a:lnSpc>
            </a:pPr>
            <a:r>
              <a:rPr lang="en-US" sz="1200" b="1" err="1"/>
              <a:t>Knjižnica</a:t>
            </a:r>
            <a:r>
              <a:rPr lang="en-US" sz="1200" b="1" dirty="0"/>
              <a:t> </a:t>
            </a:r>
            <a:r>
              <a:rPr lang="en-US" sz="1200" b="1" err="1"/>
              <a:t>i</a:t>
            </a:r>
            <a:r>
              <a:rPr lang="en-US" sz="1200" b="1" dirty="0"/>
              <a:t> </a:t>
            </a:r>
            <a:r>
              <a:rPr lang="en-US" sz="1200" b="1" err="1"/>
              <a:t>društvena</a:t>
            </a:r>
            <a:r>
              <a:rPr lang="en-US" sz="1200" b="1" dirty="0"/>
              <a:t> </a:t>
            </a:r>
            <a:r>
              <a:rPr lang="en-US" sz="1200" b="1" err="1"/>
              <a:t>zajednica</a:t>
            </a:r>
            <a:r>
              <a:rPr lang="en-US" sz="1200" b="1" dirty="0"/>
              <a:t> (</a:t>
            </a:r>
            <a:r>
              <a:rPr lang="en-US" sz="1200" b="1" err="1"/>
              <a:t>Županijsko</a:t>
            </a:r>
            <a:r>
              <a:rPr lang="en-US" sz="1200" b="1" dirty="0"/>
              <a:t> </a:t>
            </a:r>
            <a:r>
              <a:rPr lang="en-US" sz="1200" b="1" err="1"/>
              <a:t>stručno</a:t>
            </a:r>
            <a:r>
              <a:rPr lang="en-US" sz="1200" b="1" dirty="0"/>
              <a:t> </a:t>
            </a:r>
            <a:r>
              <a:rPr lang="en-US" sz="1200" b="1" err="1"/>
              <a:t>vijeće</a:t>
            </a:r>
            <a:r>
              <a:rPr lang="en-US" sz="1200" b="1" dirty="0"/>
              <a:t> </a:t>
            </a:r>
            <a:r>
              <a:rPr lang="en-US" sz="1200" b="1" err="1"/>
              <a:t>namijenjeno</a:t>
            </a:r>
            <a:r>
              <a:rPr lang="en-US" sz="1200" b="1" dirty="0"/>
              <a:t> </a:t>
            </a:r>
            <a:r>
              <a:rPr lang="en-US" sz="1200" b="1" err="1"/>
              <a:t>stručnim</a:t>
            </a:r>
            <a:r>
              <a:rPr lang="en-US" sz="1200" b="1" dirty="0"/>
              <a:t> </a:t>
            </a:r>
            <a:r>
              <a:rPr lang="en-US" sz="1200" b="1" err="1"/>
              <a:t>suradnicima</a:t>
            </a:r>
            <a:r>
              <a:rPr lang="en-US" sz="1200" b="1" dirty="0"/>
              <a:t> </a:t>
            </a:r>
            <a:r>
              <a:rPr lang="en-US" sz="1200" b="1" err="1"/>
              <a:t>knjižničarima</a:t>
            </a:r>
            <a:r>
              <a:rPr lang="en-US" sz="1200" b="1" dirty="0"/>
              <a:t> </a:t>
            </a:r>
            <a:r>
              <a:rPr lang="en-US" sz="1200" b="1" err="1"/>
              <a:t>Dalmacije</a:t>
            </a:r>
            <a:r>
              <a:rPr lang="en-US" sz="1200" b="1" dirty="0"/>
              <a:t>)</a:t>
            </a:r>
            <a:endParaRPr lang="en-US" sz="1200" dirty="0"/>
          </a:p>
          <a:p>
            <a:pPr algn="ctr">
              <a:lnSpc>
                <a:spcPct val="90000"/>
              </a:lnSpc>
              <a:buFont typeface="Arial"/>
              <a:buChar char="•"/>
            </a:pPr>
            <a:endParaRPr lang="en-US" sz="1200" b="1" dirty="0"/>
          </a:p>
          <a:p>
            <a:pPr algn="ctr">
              <a:lnSpc>
                <a:spcPct val="90000"/>
              </a:lnSpc>
              <a:buFont typeface="Arial"/>
              <a:buChar char="•"/>
            </a:pPr>
            <a:endParaRPr lang="en-US" sz="1200" b="1" dirty="0"/>
          </a:p>
          <a:p>
            <a:pPr algn="l">
              <a:lnSpc>
                <a:spcPct val="90000"/>
              </a:lnSpc>
            </a:pPr>
            <a:r>
              <a:rPr lang="en-US" sz="1200" b="1" dirty="0"/>
              <a:t>Ivona Šimunović Lukić, </a:t>
            </a:r>
            <a:r>
              <a:rPr lang="en-US" sz="1200" b="1" err="1"/>
              <a:t>stručni</a:t>
            </a:r>
            <a:r>
              <a:rPr lang="en-US" sz="1200" b="1" dirty="0"/>
              <a:t> </a:t>
            </a:r>
            <a:r>
              <a:rPr lang="en-US" sz="1200" b="1" err="1"/>
              <a:t>suradnik</a:t>
            </a:r>
            <a:r>
              <a:rPr lang="en-US" sz="1200" b="1" dirty="0"/>
              <a:t> mentor,</a:t>
            </a:r>
          </a:p>
          <a:p>
            <a:pPr algn="l">
              <a:lnSpc>
                <a:spcPct val="90000"/>
              </a:lnSpc>
            </a:pPr>
            <a:r>
              <a:rPr lang="en-US" sz="1200" b="1" dirty="0"/>
              <a:t>OŠ dr. </a:t>
            </a:r>
            <a:r>
              <a:rPr lang="en-US" sz="1200" b="1" err="1"/>
              <a:t>Franje</a:t>
            </a:r>
            <a:r>
              <a:rPr lang="en-US" sz="1200" b="1" dirty="0"/>
              <a:t> </a:t>
            </a:r>
            <a:r>
              <a:rPr lang="en-US" sz="1200" b="1" err="1"/>
              <a:t>Tuđmana</a:t>
            </a:r>
            <a:r>
              <a:rPr lang="en-US" sz="1200" b="1" dirty="0"/>
              <a:t>, Knin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endParaRPr lang="en-US" sz="800"/>
          </a:p>
        </p:txBody>
      </p:sp>
      <p:pic>
        <p:nvPicPr>
          <p:cNvPr id="4" name="Picture 3" descr="Vector background of vibrant colors splashing">
            <a:extLst>
              <a:ext uri="{FF2B5EF4-FFF2-40B4-BE49-F238E27FC236}">
                <a16:creationId xmlns:a16="http://schemas.microsoft.com/office/drawing/2014/main" id="{05D8A27E-838B-E4E0-48F8-158B1C548A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73" t="9091" r="14217" b="2"/>
          <a:stretch/>
        </p:blipFill>
        <p:spPr>
          <a:xfrm>
            <a:off x="20" y="10"/>
            <a:ext cx="5448280" cy="6857990"/>
          </a:xfrm>
          <a:custGeom>
            <a:avLst/>
            <a:gdLst/>
            <a:ahLst/>
            <a:cxnLst/>
            <a:rect l="l" t="t" r="r" b="b"/>
            <a:pathLst>
              <a:path w="5448300" h="685800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5448300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2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3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264B7C-55D3-CAFF-4D8E-3671C544A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err="1"/>
              <a:t>Mediji</a:t>
            </a:r>
            <a:r>
              <a:rPr lang="en-US" sz="3400"/>
              <a:t> - </a:t>
            </a:r>
            <a:r>
              <a:rPr lang="en-US" sz="3400" err="1"/>
              <a:t>sredstva</a:t>
            </a:r>
            <a:r>
              <a:rPr lang="en-US" sz="3400"/>
              <a:t> </a:t>
            </a:r>
            <a:r>
              <a:rPr lang="en-US" sz="3400" err="1"/>
              <a:t>komunikacije</a:t>
            </a:r>
            <a:r>
              <a:rPr lang="en-US" sz="3400"/>
              <a:t> koji se </a:t>
            </a:r>
            <a:r>
              <a:rPr lang="en-US" sz="3400" err="1"/>
              <a:t>prilagođavaju</a:t>
            </a:r>
            <a:r>
              <a:rPr lang="en-US" sz="3400"/>
              <a:t>  </a:t>
            </a:r>
            <a:r>
              <a:rPr lang="en-US" sz="3400" err="1"/>
              <a:t>društvenim</a:t>
            </a:r>
            <a:r>
              <a:rPr lang="en-US" sz="3400"/>
              <a:t> </a:t>
            </a:r>
            <a:r>
              <a:rPr lang="en-US" sz="3400" err="1"/>
              <a:t>promjenama</a:t>
            </a:r>
            <a:r>
              <a:rPr lang="en-US" sz="3400"/>
              <a:t> </a:t>
            </a:r>
          </a:p>
        </p:txBody>
      </p:sp>
      <p:pic>
        <p:nvPicPr>
          <p:cNvPr id="5" name="Picture 4" descr="An arrow pointing right">
            <a:extLst>
              <a:ext uri="{FF2B5EF4-FFF2-40B4-BE49-F238E27FC236}">
                <a16:creationId xmlns:a16="http://schemas.microsoft.com/office/drawing/2014/main" id="{2CC3659C-AF50-F17A-827E-99ABA20BFC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32" r="56474" b="10"/>
          <a:stretch/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A1019-5C83-2292-BDC9-853839FC3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b="1" err="1">
                <a:latin typeface="Calibri"/>
                <a:cs typeface="Calibri"/>
              </a:rPr>
              <a:t>Digitalni</a:t>
            </a:r>
            <a:r>
              <a:rPr lang="en-US" sz="1800" b="1" dirty="0">
                <a:latin typeface="Calibri"/>
                <a:cs typeface="Calibri"/>
              </a:rPr>
              <a:t> </a:t>
            </a:r>
            <a:r>
              <a:rPr lang="en-US" sz="1800" b="1" err="1">
                <a:latin typeface="Calibri"/>
                <a:cs typeface="Calibri"/>
              </a:rPr>
              <a:t>mediji</a:t>
            </a:r>
            <a:r>
              <a:rPr lang="en-US" sz="1800" b="1" dirty="0">
                <a:latin typeface="Calibri"/>
                <a:cs typeface="Calibri"/>
              </a:rPr>
              <a:t>: </a:t>
            </a:r>
            <a:endParaRPr lang="en-US" sz="1800">
              <a:latin typeface="Calibri"/>
              <a:cs typeface="Calibri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1800" err="1">
                <a:latin typeface="Calibri"/>
                <a:cs typeface="Calibri"/>
              </a:rPr>
              <a:t>Računala</a:t>
            </a:r>
            <a:endParaRPr lang="en-US" sz="180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Calibri"/>
                <a:cs typeface="Calibri"/>
              </a:rPr>
              <a:t>  </a:t>
            </a:r>
            <a:r>
              <a:rPr lang="en-US" sz="1800" err="1">
                <a:latin typeface="Calibri"/>
                <a:cs typeface="Calibri"/>
              </a:rPr>
              <a:t>Pametni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err="1">
                <a:latin typeface="Calibri"/>
                <a:cs typeface="Calibri"/>
              </a:rPr>
              <a:t>telefoni</a:t>
            </a:r>
            <a:endParaRPr lang="en-US" sz="180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Calibri"/>
                <a:cs typeface="Calibri"/>
              </a:rPr>
              <a:t>  </a:t>
            </a:r>
            <a:r>
              <a:rPr lang="en-US" sz="1800" err="1">
                <a:latin typeface="Calibri"/>
                <a:cs typeface="Calibri"/>
              </a:rPr>
              <a:t>Konzole</a:t>
            </a:r>
            <a:r>
              <a:rPr lang="en-US" sz="1800" dirty="0">
                <a:latin typeface="Calibri"/>
                <a:cs typeface="Calibri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Calibri"/>
                <a:cs typeface="Calibri"/>
              </a:rPr>
              <a:t>  </a:t>
            </a:r>
            <a:r>
              <a:rPr lang="en-US" sz="1800" err="1">
                <a:latin typeface="Calibri"/>
                <a:cs typeface="Calibri"/>
              </a:rPr>
              <a:t>Televizija</a:t>
            </a:r>
            <a:endParaRPr lang="en-US" sz="180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1800" dirty="0">
              <a:latin typeface="Calibri"/>
              <a:cs typeface="Times New Roman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800" b="1" err="1">
                <a:latin typeface="Calibri"/>
                <a:cs typeface="Times New Roman"/>
              </a:rPr>
              <a:t>Konzumacija</a:t>
            </a:r>
            <a:r>
              <a:rPr lang="en-US" sz="1800" b="1" dirty="0">
                <a:latin typeface="Calibri"/>
                <a:cs typeface="Times New Roman"/>
              </a:rPr>
              <a:t> </a:t>
            </a:r>
            <a:r>
              <a:rPr lang="en-US" sz="1800" b="1" err="1">
                <a:latin typeface="Calibri"/>
                <a:cs typeface="Times New Roman"/>
              </a:rPr>
              <a:t>sadržaja</a:t>
            </a:r>
            <a:r>
              <a:rPr lang="en-US" sz="1800" dirty="0">
                <a:latin typeface="Calibri"/>
                <a:cs typeface="Times New Roman"/>
              </a:rPr>
              <a:t> - </a:t>
            </a:r>
            <a:r>
              <a:rPr lang="en-US" sz="1800" err="1">
                <a:latin typeface="Calibri"/>
                <a:cs typeface="Times New Roman"/>
              </a:rPr>
              <a:t>problematika</a:t>
            </a:r>
            <a:r>
              <a:rPr lang="en-US" sz="1800" dirty="0">
                <a:latin typeface="Calibri"/>
                <a:cs typeface="Times New Roman"/>
              </a:rPr>
              <a:t> </a:t>
            </a:r>
            <a:r>
              <a:rPr lang="en-US" sz="1800" err="1">
                <a:latin typeface="Calibri"/>
                <a:cs typeface="Times New Roman"/>
              </a:rPr>
              <a:t>sve</a:t>
            </a:r>
            <a:r>
              <a:rPr lang="en-US" sz="1800" dirty="0">
                <a:latin typeface="Calibri"/>
                <a:cs typeface="Times New Roman"/>
              </a:rPr>
              <a:t> </a:t>
            </a:r>
            <a:r>
              <a:rPr lang="en-US" sz="1800" err="1">
                <a:latin typeface="Calibri"/>
                <a:cs typeface="Times New Roman"/>
              </a:rPr>
              <a:t>većeg</a:t>
            </a:r>
            <a:r>
              <a:rPr lang="en-US" sz="1800" dirty="0">
                <a:latin typeface="Calibri"/>
                <a:cs typeface="Times New Roman"/>
              </a:rPr>
              <a:t> </a:t>
            </a:r>
            <a:r>
              <a:rPr lang="en-US" sz="1800" err="1">
                <a:latin typeface="Calibri"/>
                <a:cs typeface="Times New Roman"/>
              </a:rPr>
              <a:t>obujma</a:t>
            </a:r>
            <a:r>
              <a:rPr lang="en-US" sz="1800" dirty="0">
                <a:latin typeface="Calibri"/>
                <a:cs typeface="Times New Roman"/>
              </a:rPr>
              <a:t> </a:t>
            </a:r>
            <a:r>
              <a:rPr lang="en-US" sz="1800" err="1">
                <a:latin typeface="Calibri"/>
                <a:cs typeface="Times New Roman"/>
              </a:rPr>
              <a:t>i</a:t>
            </a:r>
            <a:r>
              <a:rPr lang="en-US" sz="1800" dirty="0">
                <a:latin typeface="Calibri"/>
                <a:cs typeface="Times New Roman"/>
              </a:rPr>
              <a:t> </a:t>
            </a:r>
            <a:r>
              <a:rPr lang="en-US" sz="1800" err="1">
                <a:latin typeface="Calibri"/>
                <a:cs typeface="Times New Roman"/>
              </a:rPr>
              <a:t>priljeva</a:t>
            </a:r>
            <a:r>
              <a:rPr lang="en-US" sz="1800" dirty="0">
                <a:latin typeface="Calibri"/>
                <a:cs typeface="Times New Roman"/>
              </a:rPr>
              <a:t> </a:t>
            </a:r>
            <a:r>
              <a:rPr lang="en-US" sz="1800" err="1">
                <a:latin typeface="Calibri"/>
                <a:cs typeface="Times New Roman"/>
              </a:rPr>
              <a:t>informacija</a:t>
            </a:r>
            <a:r>
              <a:rPr lang="en-US" sz="1800" dirty="0">
                <a:latin typeface="Calibri"/>
                <a:cs typeface="Times New Roman"/>
              </a:rPr>
              <a:t> u </a:t>
            </a:r>
            <a:r>
              <a:rPr lang="en-US" sz="1800" err="1">
                <a:latin typeface="Calibri"/>
                <a:cs typeface="Times New Roman"/>
              </a:rPr>
              <a:t>svakodnevnom</a:t>
            </a:r>
            <a:r>
              <a:rPr lang="en-US" sz="1800" dirty="0">
                <a:latin typeface="Calibri"/>
                <a:cs typeface="Times New Roman"/>
              </a:rPr>
              <a:t> </a:t>
            </a:r>
            <a:r>
              <a:rPr lang="en-US" sz="1800" err="1">
                <a:latin typeface="Calibri"/>
                <a:cs typeface="Times New Roman"/>
              </a:rPr>
              <a:t>okruženju</a:t>
            </a:r>
            <a:endParaRPr lang="en-US" sz="180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>
                <a:latin typeface="Calibri"/>
                <a:cs typeface="Calibri"/>
              </a:rPr>
              <a:t>   </a:t>
            </a:r>
            <a:r>
              <a:rPr lang="en-US" sz="1800" b="1" err="1">
                <a:latin typeface="Calibri"/>
                <a:cs typeface="Calibri"/>
              </a:rPr>
              <a:t>Vrijeme</a:t>
            </a:r>
            <a:r>
              <a:rPr lang="en-US" sz="1800" b="1" dirty="0">
                <a:latin typeface="Calibri"/>
                <a:cs typeface="Calibri"/>
              </a:rPr>
              <a:t> </a:t>
            </a:r>
            <a:r>
              <a:rPr lang="en-US" sz="1800" b="1" err="1">
                <a:latin typeface="Calibri"/>
                <a:cs typeface="Calibri"/>
              </a:rPr>
              <a:t>provedeno</a:t>
            </a:r>
            <a:r>
              <a:rPr lang="en-US" sz="1800" b="1" dirty="0">
                <a:latin typeface="Calibri"/>
                <a:cs typeface="Calibri"/>
              </a:rPr>
              <a:t> u </a:t>
            </a:r>
            <a:r>
              <a:rPr lang="en-US" sz="1800" b="1" err="1">
                <a:latin typeface="Calibri"/>
                <a:cs typeface="Calibri"/>
              </a:rPr>
              <a:t>jednom</a:t>
            </a:r>
            <a:r>
              <a:rPr lang="en-US" sz="1800" b="1" dirty="0">
                <a:latin typeface="Calibri"/>
                <a:cs typeface="Calibri"/>
              </a:rPr>
              <a:t> </a:t>
            </a:r>
            <a:r>
              <a:rPr lang="en-US" sz="1800" b="1" err="1">
                <a:latin typeface="Calibri"/>
                <a:cs typeface="Calibri"/>
              </a:rPr>
              <a:t>danu</a:t>
            </a:r>
            <a:r>
              <a:rPr lang="en-US" sz="1800" b="1" dirty="0">
                <a:latin typeface="Calibri"/>
                <a:cs typeface="Calibri"/>
              </a:rPr>
              <a:t> </a:t>
            </a:r>
            <a:r>
              <a:rPr lang="en-US" sz="1800" b="1" err="1">
                <a:latin typeface="Calibri"/>
                <a:cs typeface="Calibri"/>
              </a:rPr>
              <a:t>korištenjem</a:t>
            </a:r>
            <a:r>
              <a:rPr lang="en-US" sz="1800" b="1" dirty="0">
                <a:latin typeface="Calibri"/>
                <a:cs typeface="Calibri"/>
              </a:rPr>
              <a:t> </a:t>
            </a:r>
            <a:r>
              <a:rPr lang="en-US" sz="1800" b="1" err="1">
                <a:latin typeface="Calibri"/>
                <a:cs typeface="Calibri"/>
              </a:rPr>
              <a:t>sadržaja</a:t>
            </a:r>
            <a:r>
              <a:rPr lang="en-US" sz="1800" b="1" dirty="0">
                <a:latin typeface="Calibri"/>
                <a:cs typeface="Calibri"/>
              </a:rPr>
              <a:t> </a:t>
            </a:r>
            <a:r>
              <a:rPr lang="en-US" sz="1800" b="1" err="1">
                <a:latin typeface="Calibri"/>
                <a:cs typeface="Calibri"/>
              </a:rPr>
              <a:t>putem</a:t>
            </a:r>
            <a:r>
              <a:rPr lang="en-US" sz="1800" b="1" dirty="0">
                <a:latin typeface="Calibri"/>
                <a:cs typeface="Calibri"/>
              </a:rPr>
              <a:t> </a:t>
            </a:r>
            <a:r>
              <a:rPr lang="en-US" sz="1800" b="1" err="1">
                <a:latin typeface="Calibri"/>
                <a:cs typeface="Calibri"/>
              </a:rPr>
              <a:t>medija</a:t>
            </a:r>
            <a:r>
              <a:rPr lang="en-US" sz="1800" b="1" dirty="0">
                <a:latin typeface="Calibri"/>
                <a:cs typeface="Calibri"/>
              </a:rPr>
              <a:t> </a:t>
            </a:r>
            <a:r>
              <a:rPr lang="en-US" sz="1800" b="1" err="1">
                <a:latin typeface="Calibri"/>
                <a:cs typeface="Calibri"/>
              </a:rPr>
              <a:t>duže</a:t>
            </a:r>
            <a:r>
              <a:rPr lang="en-US" sz="1800" b="1" dirty="0">
                <a:latin typeface="Calibri"/>
                <a:cs typeface="Calibri"/>
              </a:rPr>
              <a:t> </a:t>
            </a:r>
            <a:r>
              <a:rPr lang="en-US" sz="1800" b="1" err="1">
                <a:latin typeface="Calibri"/>
                <a:cs typeface="Calibri"/>
              </a:rPr>
              <a:t>nego</a:t>
            </a:r>
            <a:r>
              <a:rPr lang="en-US" sz="1800" b="1" dirty="0">
                <a:latin typeface="Calibri"/>
                <a:cs typeface="Calibri"/>
              </a:rPr>
              <a:t> </a:t>
            </a:r>
            <a:r>
              <a:rPr lang="en-US" sz="1800" b="1" err="1">
                <a:latin typeface="Calibri"/>
                <a:cs typeface="Calibri"/>
              </a:rPr>
              <a:t>vrijeme</a:t>
            </a:r>
            <a:r>
              <a:rPr lang="en-US" sz="1800" b="1" dirty="0">
                <a:latin typeface="Calibri"/>
                <a:cs typeface="Calibri"/>
              </a:rPr>
              <a:t> </a:t>
            </a:r>
            <a:r>
              <a:rPr lang="en-US" sz="1800" b="1" err="1">
                <a:latin typeface="Calibri"/>
                <a:cs typeface="Calibri"/>
              </a:rPr>
              <a:t>provedeno</a:t>
            </a:r>
            <a:r>
              <a:rPr lang="en-US" sz="1800" b="1" dirty="0">
                <a:latin typeface="Calibri"/>
                <a:cs typeface="Calibri"/>
              </a:rPr>
              <a:t> </a:t>
            </a:r>
            <a:r>
              <a:rPr lang="en-US" sz="1800" b="1" err="1">
                <a:latin typeface="Calibri"/>
                <a:cs typeface="Calibri"/>
              </a:rPr>
              <a:t>na</a:t>
            </a:r>
            <a:r>
              <a:rPr lang="en-US" sz="1800" b="1" dirty="0">
                <a:latin typeface="Calibri"/>
                <a:cs typeface="Calibri"/>
              </a:rPr>
              <a:t> </a:t>
            </a:r>
            <a:r>
              <a:rPr lang="en-US" sz="1800" b="1" err="1">
                <a:latin typeface="Calibri"/>
                <a:cs typeface="Calibri"/>
              </a:rPr>
              <a:t>spavanju</a:t>
            </a:r>
            <a:r>
              <a:rPr lang="en-US" sz="1800" b="1" dirty="0">
                <a:latin typeface="Calibri"/>
                <a:cs typeface="Calibri"/>
              </a:rPr>
              <a:t>!</a:t>
            </a:r>
          </a:p>
          <a:p>
            <a:pPr>
              <a:lnSpc>
                <a:spcPct val="90000"/>
              </a:lnSpc>
            </a:pP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78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1092D16-14DA-4606-831F-0DB3EEECB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1806E72-5EFD-4407-B492-2EBC71FF5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A81CA3B-9A2E-4F71-BF99-2C58BA76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00EF4F3-D70F-44D5-A71C-69C3FA0D28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CC930FA-FD42-4EF1-A9AB-0F9C30238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8F276C-D13F-46CF-9880-2050C2DBF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AB50995-FA10-4035-B16D-7D3989B2B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ED1B64B-251E-446A-A285-6626C4EC0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D02B5D1-60D4-4D5B-AFD9-C986E2274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4E16489-5A93-4D86-AAAD-52DB55A8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BC99456E-7EAD-49F1-B2FE-C2C561C0B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922702DF-10E7-4320-B99B-75D2EE97F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1EFA49A8-FE55-4D51-B1C9-11F13FFB7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4C63B37C-8CEE-4A72-AFD8-3C2DBD372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31245F86-6106-4758-A825-71AC9D6F9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2259046-D4C4-371B-DD9E-CBB9DA332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1284051"/>
            <a:ext cx="2812385" cy="3723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>
                <a:solidFill>
                  <a:srgbClr val="000000"/>
                </a:solidFill>
              </a:rPr>
              <a:t>...internet</a:t>
            </a:r>
          </a:p>
        </p:txBody>
      </p:sp>
      <p:sp useBgFill="1">
        <p:nvSpPr>
          <p:cNvPr id="29" name="Rounded Rectangle 16">
            <a:extLst>
              <a:ext uri="{FF2B5EF4-FFF2-40B4-BE49-F238E27FC236}">
                <a16:creationId xmlns:a16="http://schemas.microsoft.com/office/drawing/2014/main" id="{A27AE693-58E8-48BC-8ED0-568ABFEAB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E5055-EDF3-F39D-E527-1C184CC7F2DC}"/>
              </a:ext>
            </a:extLst>
          </p:cNvPr>
          <p:cNvSpPr>
            <a:spLocks/>
          </p:cNvSpPr>
          <p:nvPr/>
        </p:nvSpPr>
        <p:spPr>
          <a:xfrm>
            <a:off x="4941201" y="1970177"/>
            <a:ext cx="3047519" cy="19450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283464">
              <a:lnSpc>
                <a:spcPct val="90000"/>
              </a:lnSpc>
              <a:spcAft>
                <a:spcPts val="600"/>
              </a:spcAft>
            </a:pPr>
            <a:r>
              <a:rPr lang="en-US" kern="1200" err="1">
                <a:latin typeface="Calibri"/>
                <a:ea typeface="+mn-ea"/>
                <a:cs typeface="Calibri"/>
              </a:rPr>
              <a:t>mreža</a:t>
            </a:r>
            <a:r>
              <a:rPr lang="en-US" kern="1200" dirty="0">
                <a:latin typeface="Calibri"/>
                <a:ea typeface="+mn-ea"/>
                <a:cs typeface="Calibri"/>
              </a:rPr>
              <a:t> </a:t>
            </a:r>
            <a:endParaRPr lang="en-US" kern="1200" dirty="0">
              <a:latin typeface="Calibri"/>
              <a:cs typeface="Calibri"/>
            </a:endParaRPr>
          </a:p>
          <a:p>
            <a:pPr defTabSz="283464">
              <a:lnSpc>
                <a:spcPct val="90000"/>
              </a:lnSpc>
              <a:spcAft>
                <a:spcPts val="600"/>
              </a:spcAft>
            </a:pPr>
            <a:r>
              <a:rPr lang="en-US" kern="1200" err="1">
                <a:latin typeface="Calibri"/>
                <a:ea typeface="+mn-ea"/>
                <a:cs typeface="Calibri"/>
              </a:rPr>
              <a:t>dizanje</a:t>
            </a:r>
            <a:r>
              <a:rPr lang="en-US" kern="1200" dirty="0">
                <a:latin typeface="Calibri"/>
                <a:ea typeface="+mn-ea"/>
                <a:cs typeface="Calibri"/>
              </a:rPr>
              <a:t> </a:t>
            </a:r>
            <a:r>
              <a:rPr lang="en-US" kern="1200" err="1">
                <a:latin typeface="Calibri"/>
                <a:ea typeface="+mn-ea"/>
                <a:cs typeface="Calibri"/>
              </a:rPr>
              <a:t>obrazovne</a:t>
            </a:r>
            <a:r>
              <a:rPr lang="en-US" kern="1200" dirty="0">
                <a:latin typeface="Calibri"/>
                <a:ea typeface="+mn-ea"/>
                <a:cs typeface="Calibri"/>
              </a:rPr>
              <a:t> </a:t>
            </a:r>
            <a:r>
              <a:rPr lang="en-US" kern="1200" err="1">
                <a:latin typeface="Calibri"/>
                <a:ea typeface="+mn-ea"/>
                <a:cs typeface="Calibri"/>
              </a:rPr>
              <a:t>razine</a:t>
            </a:r>
            <a:r>
              <a:rPr lang="en-US" kern="1200" dirty="0">
                <a:latin typeface="Calibri"/>
                <a:ea typeface="+mn-ea"/>
                <a:cs typeface="Calibri"/>
              </a:rPr>
              <a:t> </a:t>
            </a:r>
            <a:r>
              <a:rPr lang="en-US" kern="1200" err="1">
                <a:latin typeface="Calibri"/>
                <a:ea typeface="+mn-ea"/>
                <a:cs typeface="Calibri"/>
              </a:rPr>
              <a:t>čovječanstva</a:t>
            </a:r>
            <a:endParaRPr lang="en-US" kern="1200">
              <a:latin typeface="Calibri"/>
              <a:cs typeface="Calibri"/>
            </a:endParaRPr>
          </a:p>
          <a:p>
            <a:pPr defTabSz="283464">
              <a:lnSpc>
                <a:spcPct val="90000"/>
              </a:lnSpc>
              <a:spcAft>
                <a:spcPts val="600"/>
              </a:spcAft>
            </a:pPr>
            <a:r>
              <a:rPr lang="en-US" kern="1200" err="1">
                <a:latin typeface="Calibri"/>
                <a:ea typeface="+mn-ea"/>
                <a:cs typeface="Calibri"/>
              </a:rPr>
              <a:t>revolucioniranje</a:t>
            </a:r>
            <a:r>
              <a:rPr lang="en-US" kern="1200" dirty="0">
                <a:latin typeface="Calibri"/>
                <a:ea typeface="+mn-ea"/>
                <a:cs typeface="Calibri"/>
              </a:rPr>
              <a:t> </a:t>
            </a:r>
            <a:r>
              <a:rPr lang="en-US" kern="1200" err="1">
                <a:latin typeface="Calibri"/>
                <a:ea typeface="+mn-ea"/>
                <a:cs typeface="Calibri"/>
              </a:rPr>
              <a:t>učenja</a:t>
            </a:r>
            <a:r>
              <a:rPr lang="en-US" kern="1200" dirty="0">
                <a:latin typeface="Calibri"/>
                <a:ea typeface="+mn-ea"/>
                <a:cs typeface="Calibri"/>
              </a:rPr>
              <a:t> u </a:t>
            </a:r>
            <a:r>
              <a:rPr lang="en-US" kern="1200" err="1">
                <a:latin typeface="Calibri"/>
                <a:ea typeface="+mn-ea"/>
                <a:cs typeface="Calibri"/>
              </a:rPr>
              <a:t>školi</a:t>
            </a:r>
            <a:endParaRPr lang="en-US" kern="1200">
              <a:latin typeface="Calibri"/>
              <a:cs typeface="Calibri"/>
            </a:endParaRPr>
          </a:p>
          <a:p>
            <a:pPr defTabSz="283464">
              <a:lnSpc>
                <a:spcPct val="90000"/>
              </a:lnSpc>
              <a:spcAft>
                <a:spcPts val="600"/>
              </a:spcAft>
            </a:pPr>
            <a:r>
              <a:rPr lang="en-US" kern="1200" err="1">
                <a:latin typeface="Calibri"/>
                <a:ea typeface="+mn-ea"/>
                <a:cs typeface="Calibri"/>
              </a:rPr>
              <a:t>tehnička</a:t>
            </a:r>
            <a:r>
              <a:rPr lang="en-US" kern="1200" dirty="0">
                <a:latin typeface="Calibri"/>
                <a:ea typeface="+mn-ea"/>
                <a:cs typeface="Calibri"/>
              </a:rPr>
              <a:t> </a:t>
            </a:r>
            <a:r>
              <a:rPr lang="en-US" kern="1200" err="1">
                <a:latin typeface="Calibri"/>
                <a:ea typeface="+mn-ea"/>
                <a:cs typeface="Calibri"/>
              </a:rPr>
              <a:t>i</a:t>
            </a:r>
            <a:r>
              <a:rPr lang="en-US" kern="1200" dirty="0">
                <a:latin typeface="Calibri"/>
                <a:ea typeface="+mn-ea"/>
                <a:cs typeface="Calibri"/>
              </a:rPr>
              <a:t> </a:t>
            </a:r>
            <a:r>
              <a:rPr lang="en-US" kern="1200" err="1">
                <a:latin typeface="Calibri"/>
                <a:ea typeface="+mn-ea"/>
                <a:cs typeface="Calibri"/>
              </a:rPr>
              <a:t>tehnološka</a:t>
            </a:r>
            <a:r>
              <a:rPr lang="en-US" kern="1200" dirty="0">
                <a:latin typeface="Calibri"/>
                <a:ea typeface="+mn-ea"/>
                <a:cs typeface="Calibri"/>
              </a:rPr>
              <a:t> </a:t>
            </a:r>
            <a:r>
              <a:rPr lang="en-US" kern="1200" err="1">
                <a:latin typeface="Calibri"/>
                <a:ea typeface="+mn-ea"/>
                <a:cs typeface="Calibri"/>
              </a:rPr>
              <a:t>podloga</a:t>
            </a:r>
            <a:r>
              <a:rPr lang="en-US" kern="1200" dirty="0">
                <a:latin typeface="Calibri"/>
                <a:ea typeface="+mn-ea"/>
                <a:cs typeface="Calibri"/>
              </a:rPr>
              <a:t> za </a:t>
            </a:r>
            <a:r>
              <a:rPr lang="en-US" kern="1200" err="1">
                <a:latin typeface="Calibri"/>
                <a:ea typeface="+mn-ea"/>
                <a:cs typeface="Calibri"/>
              </a:rPr>
              <a:t>učenje</a:t>
            </a:r>
            <a:endParaRPr lang="en-US" kern="1200">
              <a:latin typeface="Calibri"/>
              <a:cs typeface="Calibri"/>
            </a:endParaRPr>
          </a:p>
          <a:p>
            <a:pPr defTabSz="283464">
              <a:lnSpc>
                <a:spcPct val="90000"/>
              </a:lnSpc>
              <a:spcAft>
                <a:spcPts val="600"/>
              </a:spcAft>
            </a:pPr>
            <a:r>
              <a:rPr lang="en-US" kern="1200" dirty="0">
                <a:latin typeface="Calibri"/>
                <a:ea typeface="+mn-ea"/>
                <a:cs typeface="Calibri"/>
              </a:rPr>
              <a:t>e-</a:t>
            </a:r>
            <a:r>
              <a:rPr lang="en-US" kern="1200" err="1">
                <a:latin typeface="Calibri"/>
                <a:ea typeface="+mn-ea"/>
                <a:cs typeface="Calibri"/>
              </a:rPr>
              <a:t>učenje</a:t>
            </a:r>
            <a:endParaRPr lang="en-US" kern="1200">
              <a:latin typeface="Calibri"/>
              <a:ea typeface="+mn-ea"/>
              <a:cs typeface="Calibri"/>
            </a:endParaRPr>
          </a:p>
          <a:p>
            <a:pPr defTabSz="283464">
              <a:lnSpc>
                <a:spcPct val="90000"/>
              </a:lnSpc>
              <a:spcAft>
                <a:spcPts val="600"/>
              </a:spcAft>
            </a:pPr>
            <a:endParaRPr lang="en-US" sz="1488" kern="12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69710-2C69-5407-2A42-8A9ABBAC6C4B}"/>
              </a:ext>
            </a:extLst>
          </p:cNvPr>
          <p:cNvSpPr>
            <a:spLocks/>
          </p:cNvSpPr>
          <p:nvPr/>
        </p:nvSpPr>
        <p:spPr>
          <a:xfrm>
            <a:off x="8131040" y="1970178"/>
            <a:ext cx="3047520" cy="19450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283464">
              <a:lnSpc>
                <a:spcPct val="90000"/>
              </a:lnSpc>
              <a:spcAft>
                <a:spcPts val="600"/>
              </a:spcAft>
            </a:pPr>
            <a:r>
              <a:rPr lang="en-US" kern="1200" err="1">
                <a:latin typeface="Calibri"/>
                <a:ea typeface="+mn-ea"/>
                <a:cs typeface="Calibri"/>
              </a:rPr>
              <a:t>uništavanje</a:t>
            </a:r>
            <a:r>
              <a:rPr lang="en-US" kern="1200" dirty="0">
                <a:latin typeface="Calibri"/>
                <a:ea typeface="+mn-ea"/>
                <a:cs typeface="Calibri"/>
              </a:rPr>
              <a:t> </a:t>
            </a:r>
            <a:r>
              <a:rPr lang="en-US" kern="1200" err="1">
                <a:latin typeface="Calibri"/>
                <a:ea typeface="+mn-ea"/>
                <a:cs typeface="Calibri"/>
              </a:rPr>
              <a:t>sposobnosti</a:t>
            </a:r>
            <a:r>
              <a:rPr lang="en-US" kern="1200" dirty="0">
                <a:latin typeface="Calibri"/>
                <a:ea typeface="+mn-ea"/>
                <a:cs typeface="Calibri"/>
              </a:rPr>
              <a:t> </a:t>
            </a:r>
            <a:r>
              <a:rPr lang="en-US" kern="1200" err="1">
                <a:latin typeface="Calibri"/>
                <a:ea typeface="+mn-ea"/>
                <a:cs typeface="Calibri"/>
              </a:rPr>
              <a:t>koncentracije</a:t>
            </a:r>
            <a:endParaRPr lang="en-US" kern="1200">
              <a:latin typeface="Calibri"/>
              <a:cs typeface="Calibri"/>
            </a:endParaRPr>
          </a:p>
          <a:p>
            <a:pPr defTabSz="283464">
              <a:lnSpc>
                <a:spcPct val="90000"/>
              </a:lnSpc>
              <a:spcAft>
                <a:spcPts val="600"/>
              </a:spcAft>
            </a:pPr>
            <a:r>
              <a:rPr lang="en-US" kern="1200" err="1">
                <a:latin typeface="Calibri"/>
                <a:ea typeface="+mn-ea"/>
                <a:cs typeface="Calibri"/>
              </a:rPr>
              <a:t>na</a:t>
            </a:r>
            <a:r>
              <a:rPr lang="en-US" kern="1200" dirty="0">
                <a:latin typeface="Calibri"/>
                <a:ea typeface="+mn-ea"/>
                <a:cs typeface="Calibri"/>
              </a:rPr>
              <a:t> koji </a:t>
            </a:r>
            <a:r>
              <a:rPr lang="en-US" kern="1200" err="1">
                <a:latin typeface="Calibri"/>
                <a:ea typeface="+mn-ea"/>
                <a:cs typeface="Calibri"/>
              </a:rPr>
              <a:t>način</a:t>
            </a:r>
            <a:r>
              <a:rPr lang="en-US" kern="1200" dirty="0">
                <a:latin typeface="Calibri"/>
                <a:ea typeface="+mn-ea"/>
                <a:cs typeface="Calibri"/>
              </a:rPr>
              <a:t> </a:t>
            </a:r>
            <a:r>
              <a:rPr lang="en-US" kern="1200" err="1">
                <a:latin typeface="Calibri"/>
                <a:ea typeface="+mn-ea"/>
                <a:cs typeface="Calibri"/>
              </a:rPr>
              <a:t>utječe</a:t>
            </a:r>
            <a:r>
              <a:rPr lang="en-US" kern="1200" dirty="0">
                <a:latin typeface="Calibri"/>
                <a:ea typeface="+mn-ea"/>
                <a:cs typeface="Calibri"/>
              </a:rPr>
              <a:t> </a:t>
            </a:r>
            <a:r>
              <a:rPr lang="en-US" kern="1200" err="1">
                <a:latin typeface="Calibri"/>
                <a:ea typeface="+mn-ea"/>
                <a:cs typeface="Calibri"/>
              </a:rPr>
              <a:t>neurobiološki</a:t>
            </a:r>
            <a:r>
              <a:rPr lang="en-US" kern="1200" dirty="0">
                <a:latin typeface="Calibri"/>
                <a:ea typeface="+mn-ea"/>
                <a:cs typeface="Calibri"/>
              </a:rPr>
              <a:t> </a:t>
            </a:r>
            <a:r>
              <a:rPr lang="en-US" kern="1200" err="1">
                <a:latin typeface="Calibri"/>
                <a:ea typeface="+mn-ea"/>
                <a:cs typeface="Calibri"/>
              </a:rPr>
              <a:t>na</a:t>
            </a:r>
            <a:r>
              <a:rPr lang="en-US" kern="1200" dirty="0">
                <a:latin typeface="Calibri"/>
                <a:ea typeface="+mn-ea"/>
                <a:cs typeface="Calibri"/>
              </a:rPr>
              <a:t> </a:t>
            </a:r>
            <a:r>
              <a:rPr lang="en-US" kern="1200" err="1">
                <a:latin typeface="Calibri"/>
                <a:ea typeface="+mn-ea"/>
                <a:cs typeface="Calibri"/>
              </a:rPr>
              <a:t>mozak</a:t>
            </a:r>
            <a:endParaRPr lang="en-US" kern="1200">
              <a:latin typeface="Calibri"/>
              <a:cs typeface="Calibri"/>
            </a:endParaRPr>
          </a:p>
          <a:p>
            <a:pPr defTabSz="283464">
              <a:lnSpc>
                <a:spcPct val="90000"/>
              </a:lnSpc>
              <a:spcAft>
                <a:spcPts val="600"/>
              </a:spcAft>
            </a:pPr>
            <a:r>
              <a:rPr lang="en-US" kern="1200" err="1">
                <a:latin typeface="Calibri"/>
                <a:ea typeface="+mn-ea"/>
                <a:cs typeface="Calibri"/>
              </a:rPr>
              <a:t>fluidne</a:t>
            </a:r>
            <a:r>
              <a:rPr lang="en-US" kern="1200" dirty="0">
                <a:latin typeface="Calibri"/>
                <a:ea typeface="+mn-ea"/>
                <a:cs typeface="Calibri"/>
              </a:rPr>
              <a:t> </a:t>
            </a:r>
            <a:r>
              <a:rPr lang="en-US" kern="1200" err="1">
                <a:latin typeface="Calibri"/>
                <a:ea typeface="+mn-ea"/>
                <a:cs typeface="Calibri"/>
              </a:rPr>
              <a:t>granice</a:t>
            </a:r>
            <a:r>
              <a:rPr lang="en-US" kern="1200" dirty="0">
                <a:latin typeface="Calibri"/>
                <a:ea typeface="+mn-ea"/>
                <a:cs typeface="Calibri"/>
              </a:rPr>
              <a:t> </a:t>
            </a:r>
            <a:r>
              <a:rPr lang="en-US" kern="1200" err="1">
                <a:latin typeface="Calibri"/>
                <a:ea typeface="+mn-ea"/>
                <a:cs typeface="Calibri"/>
              </a:rPr>
              <a:t>između</a:t>
            </a:r>
            <a:r>
              <a:rPr lang="en-US" kern="1200" dirty="0">
                <a:latin typeface="Calibri"/>
                <a:ea typeface="+mn-ea"/>
                <a:cs typeface="Calibri"/>
              </a:rPr>
              <a:t> </a:t>
            </a:r>
            <a:r>
              <a:rPr lang="en-US" kern="1200" err="1">
                <a:latin typeface="Calibri"/>
                <a:ea typeface="+mn-ea"/>
                <a:cs typeface="Calibri"/>
              </a:rPr>
              <a:t>medija</a:t>
            </a:r>
            <a:endParaRPr lang="en-US" kern="1200">
              <a:latin typeface="Calibri"/>
              <a:cs typeface="Calibri"/>
            </a:endParaRPr>
          </a:p>
          <a:p>
            <a:pPr defTabSz="283464">
              <a:lnSpc>
                <a:spcPct val="90000"/>
              </a:lnSpc>
              <a:spcAft>
                <a:spcPts val="600"/>
              </a:spcAft>
            </a:pPr>
            <a:r>
              <a:rPr lang="en-US" kern="1200" err="1">
                <a:latin typeface="Calibri"/>
                <a:ea typeface="+mn-ea"/>
                <a:cs typeface="Calibri"/>
              </a:rPr>
              <a:t>duhovna</a:t>
            </a:r>
            <a:r>
              <a:rPr lang="en-US" kern="1200" dirty="0">
                <a:latin typeface="Calibri"/>
                <a:ea typeface="+mn-ea"/>
                <a:cs typeface="Calibri"/>
              </a:rPr>
              <a:t> </a:t>
            </a:r>
            <a:r>
              <a:rPr lang="en-US" kern="1200" err="1">
                <a:latin typeface="Calibri"/>
                <a:ea typeface="+mn-ea"/>
                <a:cs typeface="Calibri"/>
              </a:rPr>
              <a:t>komponenta</a:t>
            </a:r>
            <a:r>
              <a:rPr lang="en-US" b="1" kern="1200" dirty="0">
                <a:solidFill>
                  <a:srgbClr val="B30000"/>
                </a:solidFill>
                <a:latin typeface="+mn-lt"/>
                <a:ea typeface="+mn-ea"/>
                <a:cs typeface="+mn-cs"/>
              </a:rPr>
              <a:t> ?</a:t>
            </a:r>
            <a:endParaRPr lang="en-US" b="1" kern="1200" dirty="0">
              <a:solidFill>
                <a:srgbClr val="B30000"/>
              </a:solidFill>
              <a:latin typeface="+mn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/>
          </a:p>
        </p:txBody>
      </p:sp>
      <p:pic>
        <p:nvPicPr>
          <p:cNvPr id="5" name="Picture 4" descr="A magnifying glass and a book&#10;&#10;Description automatically generated">
            <a:extLst>
              <a:ext uri="{FF2B5EF4-FFF2-40B4-BE49-F238E27FC236}">
                <a16:creationId xmlns:a16="http://schemas.microsoft.com/office/drawing/2014/main" id="{1DF81672-5287-57CA-9B59-B752AFFB8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695" y="3718062"/>
            <a:ext cx="1728798" cy="172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7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1092D16-14DA-4606-831F-0DB3EEECB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1806E72-5EFD-4407-B492-2EBC71FF5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A81CA3B-9A2E-4F71-BF99-2C58BA76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00EF4F3-D70F-44D5-A71C-69C3FA0D28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2CC930FA-FD42-4EF1-A9AB-0F9C30238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F18F276C-D13F-46CF-9880-2050C2DBF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AB50995-FA10-4035-B16D-7D3989B2B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3336871-0118-4F6E-8DBD-20AEFC62A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6306" y="1"/>
            <a:ext cx="445569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1632F-6B2D-A7DD-7406-E8304F22B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1392" y="1074392"/>
            <a:ext cx="2443433" cy="43779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i="1" dirty="0">
                <a:solidFill>
                  <a:srgbClr val="000000"/>
                </a:solidFill>
              </a:rPr>
              <a:t>"Ako ne </a:t>
            </a:r>
            <a:r>
              <a:rPr lang="en-US" sz="2400" b="1" i="1" dirty="0" err="1">
                <a:solidFill>
                  <a:srgbClr val="000000"/>
                </a:solidFill>
              </a:rPr>
              <a:t>čitate</a:t>
            </a:r>
            <a:r>
              <a:rPr lang="en-US" sz="2400" b="1" i="1" dirty="0">
                <a:solidFill>
                  <a:srgbClr val="000000"/>
                </a:solidFill>
              </a:rPr>
              <a:t> novine </a:t>
            </a:r>
            <a:r>
              <a:rPr lang="en-US" sz="2400" b="1" i="1" dirty="0" err="1">
                <a:solidFill>
                  <a:srgbClr val="000000"/>
                </a:solidFill>
              </a:rPr>
              <a:t>onda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niste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informirani</a:t>
            </a:r>
            <a:r>
              <a:rPr lang="en-US" sz="2400" b="1" i="1" dirty="0">
                <a:solidFill>
                  <a:srgbClr val="000000"/>
                </a:solidFill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</a:rPr>
              <a:t>ali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ako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čitate</a:t>
            </a:r>
            <a:r>
              <a:rPr lang="en-US" sz="2400" b="1" i="1" dirty="0">
                <a:solidFill>
                  <a:srgbClr val="000000"/>
                </a:solidFill>
              </a:rPr>
              <a:t> novine </a:t>
            </a:r>
            <a:r>
              <a:rPr lang="en-US" sz="2400" b="1" i="1" dirty="0" err="1">
                <a:solidFill>
                  <a:srgbClr val="000000"/>
                </a:solidFill>
              </a:rPr>
              <a:t>onda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ste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dezinformirani</a:t>
            </a:r>
            <a:r>
              <a:rPr lang="en-US" sz="2400" b="1" i="1" dirty="0">
                <a:solidFill>
                  <a:srgbClr val="000000"/>
                </a:solidFill>
              </a:rPr>
              <a:t>."</a:t>
            </a:r>
            <a:br>
              <a:rPr lang="en-US" sz="2400" b="1" i="1" dirty="0">
                <a:solidFill>
                  <a:srgbClr val="000000"/>
                </a:solidFill>
              </a:rPr>
            </a:br>
            <a:br>
              <a:rPr lang="en-US" sz="2400" b="1" i="1" dirty="0"/>
            </a:br>
            <a:r>
              <a:rPr lang="en-US" sz="2400" b="1" i="1" dirty="0">
                <a:solidFill>
                  <a:srgbClr val="000000"/>
                </a:solidFill>
              </a:rPr>
              <a:t> </a:t>
            </a:r>
            <a:r>
              <a:rPr lang="en-US" sz="2400" i="1" dirty="0">
                <a:solidFill>
                  <a:srgbClr val="000000"/>
                </a:solidFill>
              </a:rPr>
              <a:t>Mark Twain</a:t>
            </a: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F03CC8D0-33AF-417F-8454-1FDB6C22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032100" cy="6858000"/>
          </a:xfrm>
          <a:custGeom>
            <a:avLst/>
            <a:gdLst>
              <a:gd name="connsiteX0" fmla="*/ 7891921 w 9032100"/>
              <a:gd name="connsiteY0" fmla="*/ 1602751 h 6858000"/>
              <a:gd name="connsiteX1" fmla="*/ 9032100 w 9032100"/>
              <a:gd name="connsiteY1" fmla="*/ 0 h 6858000"/>
              <a:gd name="connsiteX2" fmla="*/ 7880182 w 9032100"/>
              <a:gd name="connsiteY2" fmla="*/ 0 h 6858000"/>
              <a:gd name="connsiteX3" fmla="*/ 7880182 w 9032100"/>
              <a:gd name="connsiteY3" fmla="*/ 1528762 h 6858000"/>
              <a:gd name="connsiteX4" fmla="*/ 7880182 w 9032100"/>
              <a:gd name="connsiteY4" fmla="*/ 6858000 h 6858000"/>
              <a:gd name="connsiteX5" fmla="*/ 8725712 w 9032100"/>
              <a:gd name="connsiteY5" fmla="*/ 6858000 h 6858000"/>
              <a:gd name="connsiteX6" fmla="*/ 7891921 w 9032100"/>
              <a:gd name="connsiteY6" fmla="*/ 1602751 h 6858000"/>
              <a:gd name="connsiteX7" fmla="*/ 7880182 w 9032100"/>
              <a:gd name="connsiteY7" fmla="*/ 1619252 h 6858000"/>
              <a:gd name="connsiteX8" fmla="*/ 0 w 9032100"/>
              <a:gd name="connsiteY8" fmla="*/ 6858000 h 6858000"/>
              <a:gd name="connsiteX9" fmla="*/ 7880181 w 9032100"/>
              <a:gd name="connsiteY9" fmla="*/ 6858000 h 6858000"/>
              <a:gd name="connsiteX10" fmla="*/ 7880181 w 9032100"/>
              <a:gd name="connsiteY10" fmla="*/ 0 h 6858000"/>
              <a:gd name="connsiteX11" fmla="*/ 0 w 9032100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2100" h="6858000">
                <a:moveTo>
                  <a:pt x="7891921" y="1602751"/>
                </a:moveTo>
                <a:lnTo>
                  <a:pt x="9032100" y="0"/>
                </a:lnTo>
                <a:lnTo>
                  <a:pt x="7880182" y="0"/>
                </a:lnTo>
                <a:lnTo>
                  <a:pt x="7880182" y="1528762"/>
                </a:lnTo>
                <a:close/>
                <a:moveTo>
                  <a:pt x="7880182" y="6858000"/>
                </a:moveTo>
                <a:lnTo>
                  <a:pt x="8725712" y="6858000"/>
                </a:lnTo>
                <a:lnTo>
                  <a:pt x="7891921" y="1602751"/>
                </a:lnTo>
                <a:lnTo>
                  <a:pt x="7880182" y="1619252"/>
                </a:lnTo>
                <a:close/>
                <a:moveTo>
                  <a:pt x="0" y="6858000"/>
                </a:moveTo>
                <a:lnTo>
                  <a:pt x="7880181" y="6858000"/>
                </a:lnTo>
                <a:lnTo>
                  <a:pt x="7880181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A08A69-9EE1-4A9E-96B6-D769D87C2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2667" y="0"/>
            <a:ext cx="2436813" cy="6858001"/>
            <a:chOff x="1320800" y="0"/>
            <a:chExt cx="2436813" cy="6858001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4E4F433A-15D2-423F-8739-13AEA4E47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4021F900-DEF3-4537-92E5-C37ECB7AE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653620E7-B03C-48E2-8561-FCA918F8D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108701B4-8FEE-43D1-9954-9C064D75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99E0FE54-1668-4AD5-9242-892A6323B9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75498FE5-B57D-4FD9-81E0-4E1CB65C0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3DB8F-FDF5-A5C6-64B0-5CF27B9BB01B}"/>
              </a:ext>
            </a:extLst>
          </p:cNvPr>
          <p:cNvSpPr>
            <a:spLocks/>
          </p:cNvSpPr>
          <p:nvPr/>
        </p:nvSpPr>
        <p:spPr>
          <a:xfrm>
            <a:off x="643467" y="2210998"/>
            <a:ext cx="3297757" cy="21047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 defTabSz="306324">
              <a:lnSpc>
                <a:spcPct val="90000"/>
              </a:lnSpc>
              <a:spcAft>
                <a:spcPts val="600"/>
              </a:spcAft>
            </a:pPr>
            <a:r>
              <a:rPr lang="en-US" kern="1200" err="1">
                <a:latin typeface="Calibri"/>
                <a:cs typeface="Calibri"/>
              </a:rPr>
              <a:t>Medijska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zasićenost</a:t>
            </a:r>
            <a:endParaRPr lang="en-US" kern="1200" dirty="0">
              <a:latin typeface="Calibri"/>
              <a:cs typeface="Calibri"/>
            </a:endParaRPr>
          </a:p>
          <a:p>
            <a:pPr defTabSz="306324">
              <a:lnSpc>
                <a:spcPct val="90000"/>
              </a:lnSpc>
              <a:spcAft>
                <a:spcPts val="600"/>
              </a:spcAft>
              <a:buClr>
                <a:srgbClr val="1287C3"/>
              </a:buClr>
            </a:pPr>
            <a:r>
              <a:rPr lang="en-US" kern="1200" err="1">
                <a:latin typeface="Calibri"/>
                <a:cs typeface="Calibri"/>
              </a:rPr>
              <a:t>Dostupnost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brojnih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poruka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koje</a:t>
            </a:r>
            <a:r>
              <a:rPr lang="en-US" kern="1200" dirty="0">
                <a:latin typeface="Calibri"/>
                <a:cs typeface="Calibri"/>
              </a:rPr>
              <a:t> se </a:t>
            </a:r>
            <a:r>
              <a:rPr lang="en-US" kern="1200" err="1">
                <a:latin typeface="Calibri"/>
                <a:cs typeface="Calibri"/>
              </a:rPr>
              <a:t>prenose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putem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medija</a:t>
            </a:r>
            <a:r>
              <a:rPr lang="en-US" kern="1200" dirty="0">
                <a:latin typeface="Calibri"/>
                <a:cs typeface="Calibri"/>
              </a:rPr>
              <a:t> (</a:t>
            </a:r>
            <a:r>
              <a:rPr lang="en-US" kern="1200" err="1">
                <a:latin typeface="Calibri"/>
                <a:cs typeface="Calibri"/>
              </a:rPr>
              <a:t>upitna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istinitost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istih</a:t>
            </a:r>
            <a:r>
              <a:rPr lang="en-US" kern="1200" dirty="0">
                <a:latin typeface="Calibri"/>
                <a:cs typeface="Calibri"/>
              </a:rPr>
              <a:t>)</a:t>
            </a:r>
          </a:p>
          <a:p>
            <a:pPr defTabSz="306324">
              <a:lnSpc>
                <a:spcPct val="90000"/>
              </a:lnSpc>
              <a:spcAft>
                <a:spcPts val="600"/>
              </a:spcAft>
              <a:buClr>
                <a:srgbClr val="1287C3"/>
              </a:buClr>
            </a:pPr>
            <a:r>
              <a:rPr lang="en-US" kern="1200" err="1">
                <a:latin typeface="Calibri"/>
                <a:cs typeface="Calibri"/>
              </a:rPr>
              <a:t>Zasićenost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informacija</a:t>
            </a:r>
            <a:endParaRPr lang="en-US" kern="1200" dirty="0">
              <a:latin typeface="Calibri"/>
              <a:cs typeface="Calibri"/>
            </a:endParaRPr>
          </a:p>
          <a:p>
            <a:pPr defTabSz="306324">
              <a:lnSpc>
                <a:spcPct val="90000"/>
              </a:lnSpc>
              <a:spcAft>
                <a:spcPts val="600"/>
              </a:spcAft>
              <a:buClr>
                <a:srgbClr val="1287C3"/>
              </a:buClr>
            </a:pPr>
            <a:r>
              <a:rPr lang="en-US" kern="1200" err="1">
                <a:latin typeface="Calibri"/>
                <a:cs typeface="Calibri"/>
              </a:rPr>
              <a:t>Validacija</a:t>
            </a:r>
            <a:endParaRPr lang="en-US" kern="1200" dirty="0">
              <a:latin typeface="Calibri"/>
              <a:cs typeface="Calibri"/>
            </a:endParaRPr>
          </a:p>
          <a:p>
            <a:pPr defTabSz="306324">
              <a:lnSpc>
                <a:spcPct val="90000"/>
              </a:lnSpc>
              <a:spcAft>
                <a:spcPts val="600"/>
              </a:spcAft>
              <a:buClr>
                <a:srgbClr val="1287C3"/>
              </a:buClr>
            </a:pPr>
            <a:r>
              <a:rPr lang="en-US" kern="1200" err="1">
                <a:latin typeface="Calibri"/>
                <a:cs typeface="Calibri"/>
              </a:rPr>
              <a:t>Svakom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pojedincu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omogućeno</a:t>
            </a:r>
            <a:r>
              <a:rPr lang="en-US" kern="1200" dirty="0">
                <a:latin typeface="Calibri"/>
                <a:cs typeface="Calibri"/>
              </a:rPr>
              <a:t> da </a:t>
            </a:r>
            <a:r>
              <a:rPr lang="en-US" kern="1200" err="1">
                <a:latin typeface="Calibri"/>
                <a:cs typeface="Calibri"/>
              </a:rPr>
              <a:t>ima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b="1" i="1" kern="1200" err="1">
                <a:latin typeface="Calibri"/>
                <a:cs typeface="Calibri"/>
              </a:rPr>
              <a:t>svoju</a:t>
            </a:r>
            <a:r>
              <a:rPr lang="en-US" b="1" i="1" kern="1200" dirty="0">
                <a:latin typeface="Calibri"/>
                <a:cs typeface="Calibri"/>
              </a:rPr>
              <a:t> </a:t>
            </a:r>
            <a:r>
              <a:rPr lang="en-US" b="1" i="1" kern="1200" err="1">
                <a:latin typeface="Calibri"/>
                <a:cs typeface="Calibri"/>
              </a:rPr>
              <a:t>istinu</a:t>
            </a:r>
            <a:r>
              <a:rPr lang="en-US" b="1" i="1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i</a:t>
            </a:r>
            <a:r>
              <a:rPr lang="en-US" kern="1200" dirty="0">
                <a:latin typeface="Calibri"/>
                <a:cs typeface="Calibri"/>
              </a:rPr>
              <a:t> </a:t>
            </a:r>
            <a:r>
              <a:rPr lang="en-US" kern="1200" err="1">
                <a:latin typeface="Calibri"/>
                <a:cs typeface="Calibri"/>
              </a:rPr>
              <a:t>plasira</a:t>
            </a:r>
            <a:r>
              <a:rPr lang="en-US" kern="1200" dirty="0">
                <a:latin typeface="Calibri"/>
                <a:cs typeface="Calibri"/>
              </a:rPr>
              <a:t> je u </a:t>
            </a:r>
            <a:r>
              <a:rPr lang="en-US" kern="1200" err="1">
                <a:latin typeface="Calibri"/>
                <a:cs typeface="Calibri"/>
              </a:rPr>
              <a:t>medijski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prostor</a:t>
            </a:r>
            <a:r>
              <a:rPr lang="en-US" kern="1200" dirty="0">
                <a:latin typeface="Calibri"/>
                <a:cs typeface="Calibri"/>
              </a:rPr>
              <a:t> (</a:t>
            </a:r>
            <a:r>
              <a:rPr lang="en-US" kern="1200" err="1">
                <a:latin typeface="Calibri"/>
                <a:cs typeface="Calibri"/>
              </a:rPr>
              <a:t>putem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društvenih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mreža</a:t>
            </a:r>
            <a:r>
              <a:rPr lang="en-US" kern="1200" dirty="0">
                <a:latin typeface="Calibri"/>
                <a:cs typeface="Calibri"/>
              </a:rPr>
              <a:t>, </a:t>
            </a:r>
            <a:r>
              <a:rPr lang="en-US" kern="1200" err="1">
                <a:latin typeface="Calibri"/>
                <a:cs typeface="Calibri"/>
              </a:rPr>
              <a:t>modernih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sredstava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komunikacije</a:t>
            </a:r>
            <a:r>
              <a:rPr lang="en-US" kern="1200" dirty="0"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1287C3"/>
              </a:buClr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FC04E-12D7-3018-2417-680E65F28B4E}"/>
              </a:ext>
            </a:extLst>
          </p:cNvPr>
          <p:cNvSpPr>
            <a:spLocks/>
          </p:cNvSpPr>
          <p:nvPr/>
        </p:nvSpPr>
        <p:spPr>
          <a:xfrm>
            <a:off x="4095230" y="2210999"/>
            <a:ext cx="3297758" cy="210474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 defTabSz="306324">
              <a:spcAft>
                <a:spcPts val="600"/>
              </a:spcAft>
            </a:pPr>
            <a:r>
              <a:rPr lang="en-US" kern="1200" err="1">
                <a:latin typeface="Calibri"/>
                <a:cs typeface="Calibri"/>
              </a:rPr>
              <a:t>Marginalizacija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činjenica</a:t>
            </a:r>
            <a:endParaRPr lang="en-US" kern="1200">
              <a:latin typeface="Calibri"/>
              <a:cs typeface="Calibri"/>
            </a:endParaRPr>
          </a:p>
          <a:p>
            <a:pPr defTabSz="306324">
              <a:spcAft>
                <a:spcPts val="600"/>
              </a:spcAft>
              <a:buClr>
                <a:srgbClr val="1287C3"/>
              </a:buClr>
            </a:pPr>
            <a:r>
              <a:rPr lang="en-US" kern="1200" err="1">
                <a:latin typeface="Calibri"/>
                <a:cs typeface="Calibri"/>
              </a:rPr>
              <a:t>Slabljenje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vjere</a:t>
            </a:r>
            <a:r>
              <a:rPr lang="en-US" kern="1200" dirty="0">
                <a:latin typeface="Calibri"/>
                <a:cs typeface="Calibri"/>
              </a:rPr>
              <a:t> u </a:t>
            </a:r>
            <a:r>
              <a:rPr lang="en-US" kern="1200" err="1">
                <a:latin typeface="Calibri"/>
                <a:cs typeface="Calibri"/>
              </a:rPr>
              <a:t>institucije</a:t>
            </a:r>
            <a:r>
              <a:rPr lang="en-US" kern="1200" dirty="0">
                <a:latin typeface="Calibri"/>
                <a:cs typeface="Calibri"/>
              </a:rPr>
              <a:t> (</a:t>
            </a:r>
            <a:r>
              <a:rPr lang="en-US" kern="1200" err="1">
                <a:latin typeface="Calibri"/>
                <a:cs typeface="Calibri"/>
              </a:rPr>
              <a:t>profesionalno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novinarstvo</a:t>
            </a:r>
            <a:r>
              <a:rPr lang="en-US" kern="1200" dirty="0">
                <a:latin typeface="Calibri"/>
                <a:cs typeface="Calibri"/>
              </a:rPr>
              <a:t>)</a:t>
            </a:r>
          </a:p>
          <a:p>
            <a:pPr defTabSz="306324">
              <a:spcAft>
                <a:spcPts val="600"/>
              </a:spcAft>
              <a:buClr>
                <a:srgbClr val="1287C3"/>
              </a:buClr>
            </a:pPr>
            <a:r>
              <a:rPr lang="en-US" kern="1200" err="1">
                <a:latin typeface="Calibri"/>
                <a:cs typeface="Calibri"/>
              </a:rPr>
              <a:t>Gubljenje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vjere</a:t>
            </a:r>
            <a:r>
              <a:rPr lang="en-US" kern="1200" dirty="0">
                <a:latin typeface="Calibri"/>
                <a:cs typeface="Calibri"/>
              </a:rPr>
              <a:t> u </a:t>
            </a:r>
            <a:r>
              <a:rPr lang="en-US" kern="1200" err="1">
                <a:latin typeface="Calibri"/>
                <a:cs typeface="Calibri"/>
              </a:rPr>
              <a:t>autoritete</a:t>
            </a:r>
            <a:endParaRPr lang="en-US" kern="1200">
              <a:latin typeface="Calibri"/>
              <a:cs typeface="Calibri"/>
            </a:endParaRPr>
          </a:p>
          <a:p>
            <a:pPr defTabSz="306324">
              <a:spcAft>
                <a:spcPts val="600"/>
              </a:spcAft>
              <a:buClr>
                <a:srgbClr val="1287C3"/>
              </a:buClr>
            </a:pPr>
            <a:r>
              <a:rPr lang="en-US" kern="1200" err="1">
                <a:latin typeface="Calibri"/>
                <a:cs typeface="Calibri"/>
              </a:rPr>
              <a:t>Demokracija</a:t>
            </a:r>
            <a:r>
              <a:rPr lang="en-US" kern="1200" dirty="0">
                <a:latin typeface="Calibri"/>
                <a:cs typeface="Calibri"/>
              </a:rPr>
              <a:t> u </a:t>
            </a:r>
            <a:r>
              <a:rPr lang="en-US" kern="1200" err="1">
                <a:latin typeface="Calibri"/>
                <a:cs typeface="Calibri"/>
              </a:rPr>
              <a:t>virtualnom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prostoru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nema</a:t>
            </a:r>
            <a:r>
              <a:rPr lang="en-US" kern="1200" dirty="0">
                <a:latin typeface="Calibri"/>
                <a:cs typeface="Calibri"/>
              </a:rPr>
              <a:t> </a:t>
            </a:r>
            <a:r>
              <a:rPr lang="en-US" kern="1200" err="1">
                <a:latin typeface="Calibri"/>
                <a:cs typeface="Calibri"/>
              </a:rPr>
              <a:t>značaj</a:t>
            </a:r>
            <a:endParaRPr lang="en-US" kern="1200">
              <a:latin typeface="Calibri"/>
              <a:cs typeface="Calibri"/>
            </a:endParaRPr>
          </a:p>
          <a:p>
            <a:pPr>
              <a:spcAft>
                <a:spcPts val="600"/>
              </a:spcAft>
              <a:buClr>
                <a:srgbClr val="1287C3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6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1092D16-14DA-4606-831F-0DB3EEECB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1806E72-5EFD-4407-B492-2EBC71FF5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A81CA3B-9A2E-4F71-BF99-2C58BA76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00EF4F3-D70F-44D5-A71C-69C3FA0D28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2CC930FA-FD42-4EF1-A9AB-0F9C30238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F18F276C-D13F-46CF-9880-2050C2DBF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AB50995-FA10-4035-B16D-7D3989B2B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3336871-0118-4F6E-8DBD-20AEFC62A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6306" y="1"/>
            <a:ext cx="445569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1632F-6B2D-A7DD-7406-E8304F22B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1392" y="1074392"/>
            <a:ext cx="2443433" cy="43779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i="1" dirty="0">
                <a:solidFill>
                  <a:srgbClr val="000000"/>
                </a:solidFill>
              </a:rPr>
              <a:t>"Ako ne </a:t>
            </a:r>
            <a:r>
              <a:rPr lang="en-US" sz="2400" b="1" i="1" dirty="0" err="1">
                <a:solidFill>
                  <a:srgbClr val="000000"/>
                </a:solidFill>
              </a:rPr>
              <a:t>čitate</a:t>
            </a:r>
            <a:r>
              <a:rPr lang="en-US" sz="2400" b="1" i="1" dirty="0">
                <a:solidFill>
                  <a:srgbClr val="000000"/>
                </a:solidFill>
              </a:rPr>
              <a:t> novine </a:t>
            </a:r>
            <a:r>
              <a:rPr lang="en-US" sz="2400" b="1" i="1" dirty="0" err="1">
                <a:solidFill>
                  <a:srgbClr val="000000"/>
                </a:solidFill>
              </a:rPr>
              <a:t>onda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niste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informirani</a:t>
            </a:r>
            <a:r>
              <a:rPr lang="en-US" sz="2400" b="1" i="1" dirty="0">
                <a:solidFill>
                  <a:srgbClr val="000000"/>
                </a:solidFill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</a:rPr>
              <a:t>ali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ako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čitate</a:t>
            </a:r>
            <a:r>
              <a:rPr lang="en-US" sz="2400" b="1" i="1" dirty="0">
                <a:solidFill>
                  <a:srgbClr val="000000"/>
                </a:solidFill>
              </a:rPr>
              <a:t> novine </a:t>
            </a:r>
            <a:r>
              <a:rPr lang="en-US" sz="2400" b="1" i="1" dirty="0" err="1">
                <a:solidFill>
                  <a:srgbClr val="000000"/>
                </a:solidFill>
              </a:rPr>
              <a:t>onda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ste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dezinformirani</a:t>
            </a:r>
            <a:r>
              <a:rPr lang="en-US" sz="2400" b="1" i="1" dirty="0">
                <a:solidFill>
                  <a:srgbClr val="000000"/>
                </a:solidFill>
              </a:rPr>
              <a:t>."</a:t>
            </a:r>
            <a:br>
              <a:rPr lang="en-US" sz="2400" b="1" i="1" dirty="0">
                <a:solidFill>
                  <a:srgbClr val="000000"/>
                </a:solidFill>
              </a:rPr>
            </a:br>
            <a:br>
              <a:rPr lang="en-US" sz="2400" b="1" i="1" dirty="0"/>
            </a:br>
            <a:r>
              <a:rPr lang="en-US" sz="2400" b="1" i="1" dirty="0">
                <a:solidFill>
                  <a:srgbClr val="000000"/>
                </a:solidFill>
              </a:rPr>
              <a:t> </a:t>
            </a:r>
            <a:r>
              <a:rPr lang="en-US" sz="2400" i="1" dirty="0">
                <a:solidFill>
                  <a:srgbClr val="000000"/>
                </a:solidFill>
              </a:rPr>
              <a:t>Mark Twain</a:t>
            </a: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F03CC8D0-33AF-417F-8454-1FDB6C22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032100" cy="6858000"/>
          </a:xfrm>
          <a:custGeom>
            <a:avLst/>
            <a:gdLst>
              <a:gd name="connsiteX0" fmla="*/ 7891921 w 9032100"/>
              <a:gd name="connsiteY0" fmla="*/ 1602751 h 6858000"/>
              <a:gd name="connsiteX1" fmla="*/ 9032100 w 9032100"/>
              <a:gd name="connsiteY1" fmla="*/ 0 h 6858000"/>
              <a:gd name="connsiteX2" fmla="*/ 7880182 w 9032100"/>
              <a:gd name="connsiteY2" fmla="*/ 0 h 6858000"/>
              <a:gd name="connsiteX3" fmla="*/ 7880182 w 9032100"/>
              <a:gd name="connsiteY3" fmla="*/ 1528762 h 6858000"/>
              <a:gd name="connsiteX4" fmla="*/ 7880182 w 9032100"/>
              <a:gd name="connsiteY4" fmla="*/ 6858000 h 6858000"/>
              <a:gd name="connsiteX5" fmla="*/ 8725712 w 9032100"/>
              <a:gd name="connsiteY5" fmla="*/ 6858000 h 6858000"/>
              <a:gd name="connsiteX6" fmla="*/ 7891921 w 9032100"/>
              <a:gd name="connsiteY6" fmla="*/ 1602751 h 6858000"/>
              <a:gd name="connsiteX7" fmla="*/ 7880182 w 9032100"/>
              <a:gd name="connsiteY7" fmla="*/ 1619252 h 6858000"/>
              <a:gd name="connsiteX8" fmla="*/ 0 w 9032100"/>
              <a:gd name="connsiteY8" fmla="*/ 6858000 h 6858000"/>
              <a:gd name="connsiteX9" fmla="*/ 7880181 w 9032100"/>
              <a:gd name="connsiteY9" fmla="*/ 6858000 h 6858000"/>
              <a:gd name="connsiteX10" fmla="*/ 7880181 w 9032100"/>
              <a:gd name="connsiteY10" fmla="*/ 0 h 6858000"/>
              <a:gd name="connsiteX11" fmla="*/ 0 w 9032100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2100" h="6858000">
                <a:moveTo>
                  <a:pt x="7891921" y="1602751"/>
                </a:moveTo>
                <a:lnTo>
                  <a:pt x="9032100" y="0"/>
                </a:lnTo>
                <a:lnTo>
                  <a:pt x="7880182" y="0"/>
                </a:lnTo>
                <a:lnTo>
                  <a:pt x="7880182" y="1528762"/>
                </a:lnTo>
                <a:close/>
                <a:moveTo>
                  <a:pt x="7880182" y="6858000"/>
                </a:moveTo>
                <a:lnTo>
                  <a:pt x="8725712" y="6858000"/>
                </a:lnTo>
                <a:lnTo>
                  <a:pt x="7891921" y="1602751"/>
                </a:lnTo>
                <a:lnTo>
                  <a:pt x="7880182" y="1619252"/>
                </a:lnTo>
                <a:close/>
                <a:moveTo>
                  <a:pt x="0" y="6858000"/>
                </a:moveTo>
                <a:lnTo>
                  <a:pt x="7880181" y="6858000"/>
                </a:lnTo>
                <a:lnTo>
                  <a:pt x="7880181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A08A69-9EE1-4A9E-96B6-D769D87C2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2667" y="0"/>
            <a:ext cx="2436813" cy="6858001"/>
            <a:chOff x="1320800" y="0"/>
            <a:chExt cx="2436813" cy="6858001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4E4F433A-15D2-423F-8739-13AEA4E47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4021F900-DEF3-4537-92E5-C37ECB7AE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653620E7-B03C-48E2-8561-FCA918F8D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108701B4-8FEE-43D1-9954-9C064D75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99E0FE54-1668-4AD5-9242-892A6323B9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75498FE5-B57D-4FD9-81E0-4E1CB65C0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3DB8F-FDF5-A5C6-64B0-5CF27B9BB01B}"/>
              </a:ext>
            </a:extLst>
          </p:cNvPr>
          <p:cNvSpPr>
            <a:spLocks/>
          </p:cNvSpPr>
          <p:nvPr/>
        </p:nvSpPr>
        <p:spPr>
          <a:xfrm>
            <a:off x="643467" y="2210998"/>
            <a:ext cx="3297757" cy="21047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 defTabSz="306324">
              <a:spcAft>
                <a:spcPts val="600"/>
              </a:spcAft>
            </a:pPr>
            <a:r>
              <a:rPr lang="en-US" kern="1200" dirty="0">
                <a:latin typeface="Calibri"/>
                <a:cs typeface="Calibri"/>
              </a:rPr>
              <a:t>Nove </a:t>
            </a:r>
            <a:r>
              <a:rPr lang="en-US" kern="1200" err="1">
                <a:latin typeface="Calibri"/>
                <a:cs typeface="Calibri"/>
              </a:rPr>
              <a:t>društvene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promjene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oblikuju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nove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društvene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odnose</a:t>
            </a:r>
            <a:r>
              <a:rPr lang="en-US" kern="1200" dirty="0">
                <a:latin typeface="Calibri"/>
                <a:cs typeface="Calibri"/>
              </a:rPr>
              <a:t> I </a:t>
            </a:r>
            <a:r>
              <a:rPr lang="en-US" kern="1200" err="1">
                <a:latin typeface="Calibri"/>
                <a:cs typeface="Calibri"/>
              </a:rPr>
              <a:t>obrasce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ponašanja</a:t>
            </a:r>
            <a:endParaRPr lang="en-US" kern="1200">
              <a:latin typeface="Calibri"/>
              <a:cs typeface="Calibri"/>
            </a:endParaRPr>
          </a:p>
          <a:p>
            <a:pPr defTabSz="306324">
              <a:spcAft>
                <a:spcPts val="600"/>
              </a:spcAft>
              <a:buClr>
                <a:srgbClr val="1287C3"/>
              </a:buClr>
            </a:pPr>
            <a:r>
              <a:rPr lang="en-US" kern="1200" err="1">
                <a:latin typeface="Calibri"/>
                <a:cs typeface="Calibri"/>
              </a:rPr>
              <a:t>Slobodni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mediji</a:t>
            </a:r>
            <a:r>
              <a:rPr lang="en-US" kern="1200" dirty="0">
                <a:latin typeface="Calibri"/>
                <a:cs typeface="Calibri"/>
              </a:rPr>
              <a:t> </a:t>
            </a:r>
            <a:r>
              <a:rPr lang="en-US" kern="1200" err="1">
                <a:latin typeface="Calibri"/>
                <a:cs typeface="Calibri"/>
              </a:rPr>
              <a:t>imaju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značaj</a:t>
            </a:r>
            <a:r>
              <a:rPr lang="en-US" kern="1200" dirty="0">
                <a:latin typeface="Calibri"/>
                <a:cs typeface="Calibri"/>
              </a:rPr>
              <a:t> u </a:t>
            </a:r>
            <a:r>
              <a:rPr lang="en-US" kern="1200" err="1">
                <a:latin typeface="Calibri"/>
                <a:cs typeface="Calibri"/>
              </a:rPr>
              <a:t>poticanju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društvenih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promjena</a:t>
            </a:r>
            <a:r>
              <a:rPr lang="en-US" kern="1200" dirty="0">
                <a:latin typeface="Calibri"/>
                <a:cs typeface="Calibri"/>
              </a:rPr>
              <a:t>, </a:t>
            </a:r>
            <a:r>
              <a:rPr lang="en-US" kern="1200" err="1">
                <a:latin typeface="Calibri"/>
                <a:cs typeface="Calibri"/>
              </a:rPr>
              <a:t>sudjeluju</a:t>
            </a:r>
            <a:r>
              <a:rPr lang="en-US" kern="1200" dirty="0">
                <a:latin typeface="Calibri"/>
                <a:cs typeface="Calibri"/>
              </a:rPr>
              <a:t> u </a:t>
            </a:r>
            <a:r>
              <a:rPr lang="en-US" kern="1200" err="1">
                <a:latin typeface="Calibri"/>
                <a:cs typeface="Calibri"/>
              </a:rPr>
              <a:t>redizajniranju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društvene</a:t>
            </a:r>
            <a:r>
              <a:rPr lang="en-US" kern="1200" dirty="0">
                <a:latin typeface="Calibri"/>
                <a:cs typeface="Calibri"/>
              </a:rPr>
              <a:t> </a:t>
            </a:r>
            <a:r>
              <a:rPr lang="en-US" kern="1200" err="1">
                <a:latin typeface="Calibri"/>
                <a:cs typeface="Calibri"/>
              </a:rPr>
              <a:t>moći</a:t>
            </a:r>
            <a:endParaRPr lang="en-US" kern="1200">
              <a:latin typeface="Calibri"/>
              <a:cs typeface="Calibri"/>
            </a:endParaRPr>
          </a:p>
          <a:p>
            <a:pPr>
              <a:spcAft>
                <a:spcPts val="600"/>
              </a:spcAft>
              <a:buClr>
                <a:srgbClr val="1287C3"/>
              </a:buClr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FC04E-12D7-3018-2417-680E65F28B4E}"/>
              </a:ext>
            </a:extLst>
          </p:cNvPr>
          <p:cNvSpPr>
            <a:spLocks/>
          </p:cNvSpPr>
          <p:nvPr/>
        </p:nvSpPr>
        <p:spPr>
          <a:xfrm>
            <a:off x="4095230" y="2210999"/>
            <a:ext cx="3297758" cy="210474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06324">
              <a:spcAft>
                <a:spcPts val="600"/>
              </a:spcAft>
            </a:pPr>
            <a:endParaRPr lang="en-US" sz="1206" kern="1200" err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  <a:buClr>
                <a:srgbClr val="1287C3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0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8AEBEFE2-515F-4B18-8468-97D8C7309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42A84A1C-64AD-4415-AC50-45FB65361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B9CCB5DF-B7FE-4417-9B32-672497E3A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id="{3C6EE6E1-4DD7-4FB0-9428-1B0064584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F19641FD-140C-4164-882A-1C36915F4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1B022741-DE93-4568-9EA7-CFDF6A7B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0366A110-6771-478C-915F-09E3FC17D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E1632F-6B2D-A7DD-7406-E8304F22B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2812386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i="1" dirty="0"/>
              <a:t>"</a:t>
            </a:r>
            <a:r>
              <a:rPr lang="en-US" sz="1800" b="1" i="1" dirty="0">
                <a:latin typeface="Calibri"/>
                <a:cs typeface="Calibri"/>
              </a:rPr>
              <a:t>Ako ne </a:t>
            </a:r>
            <a:r>
              <a:rPr lang="en-US" sz="1800" b="1" i="1" err="1">
                <a:latin typeface="Calibri"/>
                <a:cs typeface="Calibri"/>
              </a:rPr>
              <a:t>čitate</a:t>
            </a:r>
            <a:r>
              <a:rPr lang="en-US" sz="1800" b="1" i="1" dirty="0">
                <a:latin typeface="Calibri"/>
                <a:cs typeface="Calibri"/>
              </a:rPr>
              <a:t> novine </a:t>
            </a:r>
            <a:r>
              <a:rPr lang="en-US" sz="1800" b="1" i="1" err="1">
                <a:latin typeface="Calibri"/>
                <a:cs typeface="Calibri"/>
              </a:rPr>
              <a:t>onda</a:t>
            </a:r>
            <a:r>
              <a:rPr lang="en-US" sz="1800" b="1" i="1" dirty="0">
                <a:latin typeface="Calibri"/>
                <a:cs typeface="Calibri"/>
              </a:rPr>
              <a:t> </a:t>
            </a:r>
            <a:r>
              <a:rPr lang="en-US" sz="1800" b="1" i="1" err="1">
                <a:latin typeface="Calibri"/>
                <a:cs typeface="Calibri"/>
              </a:rPr>
              <a:t>niste</a:t>
            </a:r>
            <a:r>
              <a:rPr lang="en-US" sz="1800" b="1" i="1" dirty="0">
                <a:latin typeface="Calibri"/>
                <a:cs typeface="Calibri"/>
              </a:rPr>
              <a:t> </a:t>
            </a:r>
            <a:r>
              <a:rPr lang="en-US" sz="1800" b="1" i="1" err="1">
                <a:latin typeface="Calibri"/>
                <a:cs typeface="Calibri"/>
              </a:rPr>
              <a:t>informirani</a:t>
            </a:r>
            <a:r>
              <a:rPr lang="en-US" sz="1800" b="1" i="1" dirty="0">
                <a:latin typeface="Calibri"/>
                <a:cs typeface="Calibri"/>
              </a:rPr>
              <a:t>, </a:t>
            </a:r>
            <a:r>
              <a:rPr lang="en-US" sz="1800" b="1" i="1" err="1">
                <a:latin typeface="Calibri"/>
                <a:cs typeface="Calibri"/>
              </a:rPr>
              <a:t>ali</a:t>
            </a:r>
            <a:r>
              <a:rPr lang="en-US" sz="1800" b="1" i="1" dirty="0">
                <a:latin typeface="Calibri"/>
                <a:cs typeface="Calibri"/>
              </a:rPr>
              <a:t> </a:t>
            </a:r>
            <a:r>
              <a:rPr lang="en-US" sz="1800" b="1" i="1" err="1">
                <a:latin typeface="Calibri"/>
                <a:cs typeface="Calibri"/>
              </a:rPr>
              <a:t>ako</a:t>
            </a:r>
            <a:r>
              <a:rPr lang="en-US" sz="1800" b="1" i="1" dirty="0">
                <a:latin typeface="Calibri"/>
                <a:cs typeface="Calibri"/>
              </a:rPr>
              <a:t> </a:t>
            </a:r>
            <a:r>
              <a:rPr lang="en-US" sz="1800" b="1" i="1" err="1">
                <a:latin typeface="Calibri"/>
                <a:cs typeface="Calibri"/>
              </a:rPr>
              <a:t>čitate</a:t>
            </a:r>
            <a:r>
              <a:rPr lang="en-US" sz="1800" b="1" i="1" dirty="0">
                <a:latin typeface="Calibri"/>
                <a:cs typeface="Calibri"/>
              </a:rPr>
              <a:t> novine </a:t>
            </a:r>
            <a:r>
              <a:rPr lang="en-US" sz="1800" b="1" i="1" err="1">
                <a:latin typeface="Calibri"/>
                <a:cs typeface="Calibri"/>
              </a:rPr>
              <a:t>onda</a:t>
            </a:r>
            <a:r>
              <a:rPr lang="en-US" sz="1800" b="1" i="1" dirty="0">
                <a:latin typeface="Calibri"/>
                <a:cs typeface="Calibri"/>
              </a:rPr>
              <a:t> </a:t>
            </a:r>
            <a:r>
              <a:rPr lang="en-US" sz="1800" b="1" i="1" err="1">
                <a:latin typeface="Calibri"/>
                <a:cs typeface="Calibri"/>
              </a:rPr>
              <a:t>ste</a:t>
            </a:r>
            <a:r>
              <a:rPr lang="en-US" sz="1800" b="1" i="1" dirty="0">
                <a:latin typeface="Calibri"/>
                <a:cs typeface="Calibri"/>
              </a:rPr>
              <a:t> </a:t>
            </a:r>
            <a:r>
              <a:rPr lang="en-US" sz="1800" b="1" i="1" err="1">
                <a:latin typeface="Calibri"/>
                <a:cs typeface="Calibri"/>
              </a:rPr>
              <a:t>dezinformirani</a:t>
            </a:r>
            <a:r>
              <a:rPr lang="en-US" sz="1800" b="1" i="1" dirty="0">
                <a:latin typeface="Calibri"/>
                <a:cs typeface="Calibri"/>
              </a:rPr>
              <a:t>."</a:t>
            </a:r>
            <a:br>
              <a:rPr lang="en-US" sz="1800" b="1" i="1" dirty="0">
                <a:latin typeface="Calibri"/>
              </a:rPr>
            </a:br>
            <a:br>
              <a:rPr lang="en-US" sz="1800" b="1" i="1" dirty="0">
                <a:latin typeface="Calibri"/>
              </a:rPr>
            </a:br>
            <a:r>
              <a:rPr lang="en-US" sz="1800" b="1" i="1" dirty="0">
                <a:latin typeface="Calibri"/>
                <a:cs typeface="Calibri"/>
              </a:rPr>
              <a:t> </a:t>
            </a:r>
            <a:r>
              <a:rPr lang="en-US" sz="1800" i="1" dirty="0">
                <a:latin typeface="Calibri"/>
                <a:cs typeface="Calibri"/>
              </a:rPr>
              <a:t>Mark Twain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3DB8F-FDF5-A5C6-64B0-5CF27B9BB01B}"/>
              </a:ext>
            </a:extLst>
          </p:cNvPr>
          <p:cNvSpPr>
            <a:spLocks/>
          </p:cNvSpPr>
          <p:nvPr/>
        </p:nvSpPr>
        <p:spPr>
          <a:xfrm>
            <a:off x="1484311" y="3428998"/>
            <a:ext cx="2812386" cy="2362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Na koji </a:t>
            </a:r>
            <a:r>
              <a:rPr lang="en-US" b="1" err="1">
                <a:latin typeface="Calibri"/>
                <a:cs typeface="Calibri"/>
              </a:rPr>
              <a:t>način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korisnici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školske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zajednice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primaju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i</a:t>
            </a:r>
            <a:r>
              <a:rPr lang="en-US" dirty="0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evaluiraju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informacije</a:t>
            </a:r>
            <a:r>
              <a:rPr lang="en-US" dirty="0">
                <a:latin typeface="Calibri"/>
                <a:cs typeface="Calibri"/>
              </a:rPr>
              <a:t>?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err="1">
                <a:latin typeface="Calibri"/>
                <a:cs typeface="Calibri"/>
              </a:rPr>
              <a:t>Putem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društvenih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mreža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err="1">
                <a:latin typeface="Calibri"/>
                <a:cs typeface="Calibri"/>
              </a:rPr>
              <a:t>objava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na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službenim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stranicama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ustanova</a:t>
            </a:r>
            <a:r>
              <a:rPr lang="en-US" dirty="0">
                <a:latin typeface="Calibri"/>
                <a:cs typeface="Calibri"/>
              </a:rPr>
              <a:t> (</a:t>
            </a:r>
            <a:r>
              <a:rPr lang="en-US" b="1" err="1">
                <a:latin typeface="Calibri"/>
                <a:cs typeface="Calibri"/>
              </a:rPr>
              <a:t>škola</a:t>
            </a:r>
            <a:r>
              <a:rPr lang="en-US" dirty="0"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b="1" err="1">
                <a:latin typeface="Calibri"/>
                <a:cs typeface="Calibri"/>
              </a:rPr>
              <a:t>Informacijski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err="1">
                <a:latin typeface="Calibri"/>
                <a:cs typeface="Calibri"/>
              </a:rPr>
              <a:t>stručnjak</a:t>
            </a:r>
            <a:r>
              <a:rPr lang="en-US" b="1" dirty="0">
                <a:latin typeface="Calibri"/>
                <a:cs typeface="Calibri"/>
              </a:rPr>
              <a:t> - </a:t>
            </a:r>
            <a:r>
              <a:rPr lang="en-US" b="1" err="1">
                <a:latin typeface="Calibri"/>
                <a:cs typeface="Calibri"/>
              </a:rPr>
              <a:t>knjižničar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err="1">
                <a:latin typeface="Calibri"/>
                <a:cs typeface="Calibri"/>
              </a:rPr>
              <a:t>oblikovanje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sadržaja</a:t>
            </a:r>
            <a:r>
              <a:rPr lang="en-US" dirty="0">
                <a:latin typeface="Calibri"/>
                <a:cs typeface="Calibri"/>
              </a:rPr>
              <a:t> za </a:t>
            </a:r>
            <a:r>
              <a:rPr lang="en-US" err="1">
                <a:latin typeface="Calibri"/>
                <a:cs typeface="Calibri"/>
              </a:rPr>
              <a:t>krajnje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korisnike</a:t>
            </a:r>
            <a:r>
              <a:rPr lang="en-US" dirty="0"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>
                <a:latin typeface="Calibri"/>
                <a:cs typeface="Calibri"/>
                <a:hlinkClick r:id="rId3"/>
              </a:rPr>
              <a:t>Osnovna škola dr. Franje Tuđmana Knin - Naslovnica (skole.hr)</a:t>
            </a: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150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150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1500"/>
          </a:p>
        </p:txBody>
      </p:sp>
      <p:pic>
        <p:nvPicPr>
          <p:cNvPr id="30" name="Picture 29" descr="Old street lamp and city skyline at dusk">
            <a:extLst>
              <a:ext uri="{FF2B5EF4-FFF2-40B4-BE49-F238E27FC236}">
                <a16:creationId xmlns:a16="http://schemas.microsoft.com/office/drawing/2014/main" id="{B0E03F6F-F8E7-2318-D0BA-0BD8C417F7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51" r="59383" b="4"/>
          <a:stretch/>
        </p:blipFill>
        <p:spPr>
          <a:xfrm>
            <a:off x="4965796" y="646551"/>
            <a:ext cx="2633153" cy="522058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7810B6-408D-202D-66E7-F3267CE5D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6068" y="552607"/>
            <a:ext cx="2508463" cy="537715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FC04E-12D7-3018-2417-680E65F28B4E}"/>
              </a:ext>
            </a:extLst>
          </p:cNvPr>
          <p:cNvSpPr>
            <a:spLocks/>
          </p:cNvSpPr>
          <p:nvPr/>
        </p:nvSpPr>
        <p:spPr>
          <a:xfrm>
            <a:off x="4095230" y="2210999"/>
            <a:ext cx="3297758" cy="210474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06324">
              <a:spcAft>
                <a:spcPts val="600"/>
              </a:spcAft>
            </a:pPr>
            <a:endParaRPr lang="en-US" sz="1206" kern="1200" err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  <a:buClr>
                <a:srgbClr val="1287C3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75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8AEBEFE2-515F-4B18-8468-97D8C7309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42A84A1C-64AD-4415-AC50-45FB65361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B9CCB5DF-B7FE-4417-9B32-672497E3A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id="{3C6EE6E1-4DD7-4FB0-9428-1B0064584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F19641FD-140C-4164-882A-1C36915F4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1B022741-DE93-4568-9EA7-CFDF6A7B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0366A110-6771-478C-915F-09E3FC17D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E1632F-6B2D-A7DD-7406-E8304F22B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2812386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endParaRPr lang="en-US" sz="1800" i="1" dirty="0">
              <a:latin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FC04E-12D7-3018-2417-680E65F28B4E}"/>
              </a:ext>
            </a:extLst>
          </p:cNvPr>
          <p:cNvSpPr>
            <a:spLocks/>
          </p:cNvSpPr>
          <p:nvPr/>
        </p:nvSpPr>
        <p:spPr>
          <a:xfrm>
            <a:off x="4095230" y="2210999"/>
            <a:ext cx="3297758" cy="210474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06324">
              <a:spcAft>
                <a:spcPts val="600"/>
              </a:spcAft>
            </a:pPr>
            <a:endParaRPr lang="en-US" sz="1206" kern="1200" err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  <a:buClr>
                <a:srgbClr val="1287C3"/>
              </a:buClr>
            </a:pPr>
            <a:endParaRPr lang="en-US"/>
          </a:p>
        </p:txBody>
      </p:sp>
      <p:pic>
        <p:nvPicPr>
          <p:cNvPr id="6" name="Picture 5" descr="A collage of children&amp;#39;s books&#10;&#10;Description automatically generated">
            <a:extLst>
              <a:ext uri="{FF2B5EF4-FFF2-40B4-BE49-F238E27FC236}">
                <a16:creationId xmlns:a16="http://schemas.microsoft.com/office/drawing/2014/main" id="{EF871B47-5AE2-E9E8-202C-29A212BDB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478" y="23475"/>
            <a:ext cx="1898675" cy="3603321"/>
          </a:xfrm>
          <a:prstGeom prst="rect">
            <a:avLst/>
          </a:prstGeom>
        </p:spPr>
      </p:pic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E945ACFF-8159-EF61-E912-7C684A46A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0569" y="-48987"/>
            <a:ext cx="1898675" cy="3634636"/>
          </a:xfrm>
          <a:prstGeom prst="rect">
            <a:avLst/>
          </a:prstGeom>
        </p:spPr>
      </p:pic>
      <p:pic>
        <p:nvPicPr>
          <p:cNvPr id="8" name="Picture 7" descr="A person standing on a stage with a group of children in front of him&#10;&#10;Description automatically generated">
            <a:extLst>
              <a:ext uri="{FF2B5EF4-FFF2-40B4-BE49-F238E27FC236}">
                <a16:creationId xmlns:a16="http://schemas.microsoft.com/office/drawing/2014/main" id="{3C0A2331-AFD1-3F67-31AE-9192602D4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9375" y="56367"/>
            <a:ext cx="1898675" cy="3530253"/>
          </a:xfrm>
          <a:prstGeom prst="rect">
            <a:avLst/>
          </a:prstGeom>
        </p:spPr>
      </p:pic>
      <p:pic>
        <p:nvPicPr>
          <p:cNvPr id="9" name="Picture 8" descr="A screenshot of a phone&#10;&#10;Description automatically generated">
            <a:extLst>
              <a:ext uri="{FF2B5EF4-FFF2-40B4-BE49-F238E27FC236}">
                <a16:creationId xmlns:a16="http://schemas.microsoft.com/office/drawing/2014/main" id="{46764BF4-F593-EDD3-22DC-A22C1DC8C6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3846" y="3707851"/>
            <a:ext cx="1907535" cy="3120729"/>
          </a:xfrm>
          <a:prstGeom prst="rect">
            <a:avLst/>
          </a:prstGeom>
        </p:spPr>
      </p:pic>
      <p:pic>
        <p:nvPicPr>
          <p:cNvPr id="10" name="Picture 9" descr="A screenshot of a phone&#10;&#10;Description automatically generated">
            <a:extLst>
              <a:ext uri="{FF2B5EF4-FFF2-40B4-BE49-F238E27FC236}">
                <a16:creationId xmlns:a16="http://schemas.microsoft.com/office/drawing/2014/main" id="{2B39EE6A-2109-BFA8-AB17-085D9C13E8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0252" y="56367"/>
            <a:ext cx="1898675" cy="3530253"/>
          </a:xfrm>
          <a:prstGeom prst="rect">
            <a:avLst/>
          </a:prstGeom>
        </p:spPr>
      </p:pic>
      <p:pic>
        <p:nvPicPr>
          <p:cNvPr id="11" name="Picture 10" descr="A group of kids sitting at a table with a computer and a book&#10;&#10;Description automatically generated">
            <a:extLst>
              <a:ext uri="{FF2B5EF4-FFF2-40B4-BE49-F238E27FC236}">
                <a16:creationId xmlns:a16="http://schemas.microsoft.com/office/drawing/2014/main" id="{AA940572-63AB-9978-5366-BCC84E0C55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0123" y="3705663"/>
            <a:ext cx="1825607" cy="3070965"/>
          </a:xfrm>
          <a:prstGeom prst="rect">
            <a:avLst/>
          </a:prstGeom>
        </p:spPr>
      </p:pic>
      <p:pic>
        <p:nvPicPr>
          <p:cNvPr id="12" name="Picture 11" descr="A screenshot of a phone&#10;&#10;Description automatically generated">
            <a:extLst>
              <a:ext uri="{FF2B5EF4-FFF2-40B4-BE49-F238E27FC236}">
                <a16:creationId xmlns:a16="http://schemas.microsoft.com/office/drawing/2014/main" id="{A53CADC6-E45F-EE56-8AA3-E5A9D4D335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8862" y="3732246"/>
            <a:ext cx="1898675" cy="307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51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AC9E6-6265-1204-8800-03219DE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Umjesto zaključka...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BA7D7856-D87A-0AF7-ECD2-890CDA11ED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569534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2188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0</TotalTime>
  <Words>380</Words>
  <Application>Microsoft Office PowerPoint</Application>
  <PresentationFormat>Široki zaslon</PresentationFormat>
  <Paragraphs>49</Paragraphs>
  <Slides>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Parallax</vt:lpstr>
      <vt:lpstr> Društvo i mediji – selektivni pristup informacijama</vt:lpstr>
      <vt:lpstr>Mediji - sredstva komunikacije koji se prilagođavaju  društvenim promjenama </vt:lpstr>
      <vt:lpstr>...internet</vt:lpstr>
      <vt:lpstr>"Ako ne čitate novine onda niste informirani, ali ako čitate novine onda ste dezinformirani."   Mark Twain</vt:lpstr>
      <vt:lpstr>"Ako ne čitate novine onda niste informirani, ali ako čitate novine onda ste dezinformirani."   Mark Twain</vt:lpstr>
      <vt:lpstr>"Ako ne čitate novine onda niste informirani, ali ako čitate novine onda ste dezinformirani."   Mark Twain</vt:lpstr>
      <vt:lpstr>PowerPoint prezentacija</vt:lpstr>
      <vt:lpstr>Umjesto zaključka...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IVONA KNJIŽNICA</dc:creator>
  <cp:lastModifiedBy>IVONA KNJIŽNICA</cp:lastModifiedBy>
  <cp:revision>407</cp:revision>
  <dcterms:created xsi:type="dcterms:W3CDTF">2023-12-12T11:02:24Z</dcterms:created>
  <dcterms:modified xsi:type="dcterms:W3CDTF">2023-12-12T12:34:22Z</dcterms:modified>
</cp:coreProperties>
</file>