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37EBE84-C937-4959-BDBC-E4A0C2B0262A}" v="135" dt="2020-10-20T09:46:30.541"/>
    <p1510:client id="{E0656A09-08F7-42BF-82C9-6BAB0CA7A507}" v="1417" dt="2020-10-20T10:28:22.9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74" d="100"/>
          <a:sy n="74" d="100"/>
        </p:scale>
        <p:origin x="4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962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1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702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794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086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10/23/2020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90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10/23/2020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592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10/23/2020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332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791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10/23/2020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557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10/23/2020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772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10/23/2020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36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="" xmlns:a16="http://schemas.microsoft.com/office/drawing/2014/main" id="{BC512124-0D13-4ED9-80B7-52AE15B6B41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Slika 4">
            <a:extLst>
              <a:ext uri="{FF2B5EF4-FFF2-40B4-BE49-F238E27FC236}">
                <a16:creationId xmlns="" xmlns:a16="http://schemas.microsoft.com/office/drawing/2014/main" id="{DF3114E4-54EE-4DBB-BCB0-A18F165F5D2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l="25476" r="22969" b="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069847" y="758952"/>
            <a:ext cx="9055227" cy="3794760"/>
          </a:xfrm>
        </p:spPr>
        <p:txBody>
          <a:bodyPr>
            <a:normAutofit/>
          </a:bodyPr>
          <a:lstStyle/>
          <a:p>
            <a:r>
              <a:rPr lang="hr-HR" sz="8800">
                <a:ln w="15875">
                  <a:solidFill>
                    <a:srgbClr val="FFFFFF"/>
                  </a:solidFill>
                </a:ln>
                <a:noFill/>
              </a:rPr>
              <a:t>Osnovna škola dr. Franje Tuđmana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1419658"/>
          </a:xfrm>
        </p:spPr>
        <p:txBody>
          <a:bodyPr>
            <a:normAutofit/>
          </a:bodyPr>
          <a:lstStyle/>
          <a:p>
            <a:r>
              <a:rPr lang="hr-HR" sz="2800">
                <a:solidFill>
                  <a:schemeClr val="tx1"/>
                </a:solidFill>
              </a:rPr>
              <a:t>Listopad 2020.g,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D4ABACDC-BD54-40F3-9047-8298C77C2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758952"/>
            <a:ext cx="384048" cy="533095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>
            <a:extLst>
              <a:ext uri="{FF2B5EF4-FFF2-40B4-BE49-F238E27FC236}">
                <a16:creationId xmlns="" xmlns:a16="http://schemas.microsoft.com/office/drawing/2014/main" id="{B76CB7CA-05C2-4EE8-A97F-B5F3A4F89DA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1821442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47140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5DB23C2B-2054-4D8B-9E98-9190F8E05EA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="" xmlns:a16="http://schemas.microsoft.com/office/drawing/2014/main" id="{8797B5BC-9873-45F9-97D6-298FB5AF08F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 flipV="1">
            <a:off x="0" y="762000"/>
            <a:ext cx="4208489" cy="5334001"/>
          </a:xfrm>
          <a:custGeom>
            <a:avLst/>
            <a:gdLst>
              <a:gd name="connsiteX0" fmla="*/ 1015642 w 4208489"/>
              <a:gd name="connsiteY0" fmla="*/ 0 h 5334001"/>
              <a:gd name="connsiteX1" fmla="*/ 4208489 w 4208489"/>
              <a:gd name="connsiteY1" fmla="*/ 0 h 5334001"/>
              <a:gd name="connsiteX2" fmla="*/ 4208489 w 4208489"/>
              <a:gd name="connsiteY2" fmla="*/ 5334001 h 5334001"/>
              <a:gd name="connsiteX3" fmla="*/ 0 w 4208489"/>
              <a:gd name="connsiteY3" fmla="*/ 5334001 h 533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8489" h="5334001">
                <a:moveTo>
                  <a:pt x="1015642" y="0"/>
                </a:moveTo>
                <a:lnTo>
                  <a:pt x="4208489" y="0"/>
                </a:lnTo>
                <a:lnTo>
                  <a:pt x="4208489" y="5334001"/>
                </a:lnTo>
                <a:lnTo>
                  <a:pt x="0" y="533400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slov 1">
            <a:extLst>
              <a:ext uri="{FF2B5EF4-FFF2-40B4-BE49-F238E27FC236}">
                <a16:creationId xmlns="" xmlns:a16="http://schemas.microsoft.com/office/drawing/2014/main" id="{A71CB032-768F-4D3E-8313-06F79FA9C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260" y="1683144"/>
            <a:ext cx="2774922" cy="3491712"/>
          </a:xfrm>
        </p:spPr>
        <p:txBody>
          <a:bodyPr>
            <a:normAutofit/>
          </a:bodyPr>
          <a:lstStyle/>
          <a:p>
            <a:r>
              <a:rPr lang="hr-HR" dirty="0"/>
              <a:t>Erasmus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="" xmlns:a16="http://schemas.microsoft.com/office/drawing/2014/main" id="{0D3653D6-4522-46D7-9EF2-0C515452C8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1606" y="1683143"/>
            <a:ext cx="6627377" cy="3491713"/>
          </a:xfrm>
        </p:spPr>
        <p:txBody>
          <a:bodyPr>
            <a:normAutofit/>
          </a:bodyPr>
          <a:lstStyle/>
          <a:p>
            <a:r>
              <a:rPr lang="hr-HR" dirty="0">
                <a:ea typeface="+mn-lt"/>
                <a:cs typeface="+mn-lt"/>
              </a:rPr>
              <a:t>Erasmus+ program je EU-a kojim se podupiru obrazovanje, osposobljavanje, mladi i sport u Europi. Njegov proračun od 14,7 milijardi eura omogućit će studiranje, osposobljavanje i stjecanje iskustva u inozemstvu za više od 4 milijuna Europljana.</a:t>
            </a:r>
            <a:endParaRPr lang="hr-HR" dirty="0"/>
          </a:p>
        </p:txBody>
      </p:sp>
      <p:sp>
        <p:nvSpPr>
          <p:cNvPr id="12" name="Freeform: Shape 11">
            <a:extLst>
              <a:ext uri="{FF2B5EF4-FFF2-40B4-BE49-F238E27FC236}">
                <a16:creationId xmlns="" xmlns:a16="http://schemas.microsoft.com/office/drawing/2014/main" id="{665C2FCD-09A4-4B4B-AA73-F330DFE9179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 flipV="1">
            <a:off x="11190517" y="1056875"/>
            <a:ext cx="1001483" cy="4744251"/>
          </a:xfrm>
          <a:custGeom>
            <a:avLst/>
            <a:gdLst>
              <a:gd name="connsiteX0" fmla="*/ 0 w 1001483"/>
              <a:gd name="connsiteY0" fmla="*/ 0 h 4744251"/>
              <a:gd name="connsiteX1" fmla="*/ 1001483 w 1001483"/>
              <a:gd name="connsiteY1" fmla="*/ 0 h 4744251"/>
              <a:gd name="connsiteX2" fmla="*/ 0 w 1001483"/>
              <a:gd name="connsiteY2" fmla="*/ 4744251 h 4744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1483" h="4744251">
                <a:moveTo>
                  <a:pt x="0" y="0"/>
                </a:moveTo>
                <a:lnTo>
                  <a:pt x="1001483" y="0"/>
                </a:lnTo>
                <a:lnTo>
                  <a:pt x="0" y="474425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00650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5DB23C2B-2054-4D8B-9E98-9190F8E05EA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="" xmlns:a16="http://schemas.microsoft.com/office/drawing/2014/main" id="{8797B5BC-9873-45F9-97D6-298FB5AF08F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 flipV="1">
            <a:off x="0" y="762000"/>
            <a:ext cx="4208489" cy="5334001"/>
          </a:xfrm>
          <a:custGeom>
            <a:avLst/>
            <a:gdLst>
              <a:gd name="connsiteX0" fmla="*/ 1015642 w 4208489"/>
              <a:gd name="connsiteY0" fmla="*/ 0 h 5334001"/>
              <a:gd name="connsiteX1" fmla="*/ 4208489 w 4208489"/>
              <a:gd name="connsiteY1" fmla="*/ 0 h 5334001"/>
              <a:gd name="connsiteX2" fmla="*/ 4208489 w 4208489"/>
              <a:gd name="connsiteY2" fmla="*/ 5334001 h 5334001"/>
              <a:gd name="connsiteX3" fmla="*/ 0 w 4208489"/>
              <a:gd name="connsiteY3" fmla="*/ 5334001 h 533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8489" h="5334001">
                <a:moveTo>
                  <a:pt x="1015642" y="0"/>
                </a:moveTo>
                <a:lnTo>
                  <a:pt x="4208489" y="0"/>
                </a:lnTo>
                <a:lnTo>
                  <a:pt x="4208489" y="5334001"/>
                </a:lnTo>
                <a:lnTo>
                  <a:pt x="0" y="533400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slov 1">
            <a:extLst>
              <a:ext uri="{FF2B5EF4-FFF2-40B4-BE49-F238E27FC236}">
                <a16:creationId xmlns="" xmlns:a16="http://schemas.microsoft.com/office/drawing/2014/main" id="{D073FF7F-22D3-44D2-B512-38FEEC58B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260" y="1683144"/>
            <a:ext cx="2774922" cy="3491712"/>
          </a:xfrm>
        </p:spPr>
        <p:txBody>
          <a:bodyPr>
            <a:normAutofit/>
          </a:bodyPr>
          <a:lstStyle/>
          <a:p>
            <a:r>
              <a:rPr lang="hr-HR" dirty="0"/>
              <a:t>Erasmus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="" xmlns:a16="http://schemas.microsoft.com/office/drawing/2014/main" id="{F94F31F9-4A78-4BCE-8F71-4913309D96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1606" y="1683143"/>
            <a:ext cx="6627377" cy="3491713"/>
          </a:xfrm>
        </p:spPr>
        <p:txBody>
          <a:bodyPr>
            <a:normAutofit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hr-HR" dirty="0">
                <a:ea typeface="+mn-lt"/>
                <a:cs typeface="+mn-lt"/>
              </a:rPr>
              <a:t>Erasmus+ nudi mogućnost slanja ili prihvata školskog osoblja i učenika  u svrhu poučavanja ili profesionalnog razvoja</a:t>
            </a:r>
            <a:endParaRPr lang="hr-HR" dirty="0"/>
          </a:p>
        </p:txBody>
      </p:sp>
      <p:sp>
        <p:nvSpPr>
          <p:cNvPr id="12" name="Freeform: Shape 11">
            <a:extLst>
              <a:ext uri="{FF2B5EF4-FFF2-40B4-BE49-F238E27FC236}">
                <a16:creationId xmlns="" xmlns:a16="http://schemas.microsoft.com/office/drawing/2014/main" id="{665C2FCD-09A4-4B4B-AA73-F330DFE9179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 flipV="1">
            <a:off x="11190517" y="1056875"/>
            <a:ext cx="1001483" cy="4744251"/>
          </a:xfrm>
          <a:custGeom>
            <a:avLst/>
            <a:gdLst>
              <a:gd name="connsiteX0" fmla="*/ 0 w 1001483"/>
              <a:gd name="connsiteY0" fmla="*/ 0 h 4744251"/>
              <a:gd name="connsiteX1" fmla="*/ 1001483 w 1001483"/>
              <a:gd name="connsiteY1" fmla="*/ 0 h 4744251"/>
              <a:gd name="connsiteX2" fmla="*/ 0 w 1001483"/>
              <a:gd name="connsiteY2" fmla="*/ 4744251 h 4744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1483" h="4744251">
                <a:moveTo>
                  <a:pt x="0" y="0"/>
                </a:moveTo>
                <a:lnTo>
                  <a:pt x="1001483" y="0"/>
                </a:lnTo>
                <a:lnTo>
                  <a:pt x="0" y="474425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61030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5DB23C2B-2054-4D8B-9E98-9190F8E05EA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="" xmlns:a16="http://schemas.microsoft.com/office/drawing/2014/main" id="{8797B5BC-9873-45F9-97D6-298FB5AF08F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 flipV="1">
            <a:off x="0" y="762000"/>
            <a:ext cx="4208489" cy="5334001"/>
          </a:xfrm>
          <a:custGeom>
            <a:avLst/>
            <a:gdLst>
              <a:gd name="connsiteX0" fmla="*/ 1015642 w 4208489"/>
              <a:gd name="connsiteY0" fmla="*/ 0 h 5334001"/>
              <a:gd name="connsiteX1" fmla="*/ 4208489 w 4208489"/>
              <a:gd name="connsiteY1" fmla="*/ 0 h 5334001"/>
              <a:gd name="connsiteX2" fmla="*/ 4208489 w 4208489"/>
              <a:gd name="connsiteY2" fmla="*/ 5334001 h 5334001"/>
              <a:gd name="connsiteX3" fmla="*/ 0 w 4208489"/>
              <a:gd name="connsiteY3" fmla="*/ 5334001 h 533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8489" h="5334001">
                <a:moveTo>
                  <a:pt x="1015642" y="0"/>
                </a:moveTo>
                <a:lnTo>
                  <a:pt x="4208489" y="0"/>
                </a:lnTo>
                <a:lnTo>
                  <a:pt x="4208489" y="5334001"/>
                </a:lnTo>
                <a:lnTo>
                  <a:pt x="0" y="533400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slov 1">
            <a:extLst>
              <a:ext uri="{FF2B5EF4-FFF2-40B4-BE49-F238E27FC236}">
                <a16:creationId xmlns="" xmlns:a16="http://schemas.microsoft.com/office/drawing/2014/main" id="{25E01E65-123A-4CDF-AA20-DE6E7E6B4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260" y="1683144"/>
            <a:ext cx="2774922" cy="3491712"/>
          </a:xfrm>
        </p:spPr>
        <p:txBody>
          <a:bodyPr>
            <a:normAutofit/>
          </a:bodyPr>
          <a:lstStyle/>
          <a:p>
            <a:r>
              <a:rPr lang="hr-HR" dirty="0"/>
              <a:t>Erasmus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="" xmlns:a16="http://schemas.microsoft.com/office/drawing/2014/main" id="{D61AC819-05FC-406F-83D5-CF52105BAC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1606" y="1683143"/>
            <a:ext cx="6627377" cy="3491713"/>
          </a:xfrm>
        </p:spPr>
        <p:txBody>
          <a:bodyPr>
            <a:normAutofit/>
          </a:bodyPr>
          <a:lstStyle/>
          <a:p>
            <a:r>
              <a:rPr lang="hr-HR" dirty="0">
                <a:ea typeface="+mn-lt"/>
                <a:cs typeface="+mn-lt"/>
              </a:rPr>
              <a:t>Ključna aktivnost 1 namijenjena je ostvarivanju mobilnosti zaposlenika odgojno-obrazovnih ustanova u svrhu usavršavanja znanja, vještina i kompetencija potrebnih za obavljanje posla u svojim matičnim ustanovama.</a:t>
            </a:r>
          </a:p>
          <a:p>
            <a:r>
              <a:rPr lang="hr-HR" dirty="0"/>
              <a:t>Ključna aktivnost 2 namijenjena je učenicima i učiteljima i ostvariva se kroz partnerstvo s drugim školama. Učenici kroz mobilnosti stječu znanja, vještine te razvijaju suradnju unutar EU.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="" xmlns:a16="http://schemas.microsoft.com/office/drawing/2014/main" id="{665C2FCD-09A4-4B4B-AA73-F330DFE9179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 flipV="1">
            <a:off x="11190517" y="1056875"/>
            <a:ext cx="1001483" cy="4744251"/>
          </a:xfrm>
          <a:custGeom>
            <a:avLst/>
            <a:gdLst>
              <a:gd name="connsiteX0" fmla="*/ 0 w 1001483"/>
              <a:gd name="connsiteY0" fmla="*/ 0 h 4744251"/>
              <a:gd name="connsiteX1" fmla="*/ 1001483 w 1001483"/>
              <a:gd name="connsiteY1" fmla="*/ 0 h 4744251"/>
              <a:gd name="connsiteX2" fmla="*/ 0 w 1001483"/>
              <a:gd name="connsiteY2" fmla="*/ 4744251 h 4744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1483" h="4744251">
                <a:moveTo>
                  <a:pt x="0" y="0"/>
                </a:moveTo>
                <a:lnTo>
                  <a:pt x="1001483" y="0"/>
                </a:lnTo>
                <a:lnTo>
                  <a:pt x="0" y="474425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22279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5DB23C2B-2054-4D8B-9E98-9190F8E05EA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="" xmlns:a16="http://schemas.microsoft.com/office/drawing/2014/main" id="{8797B5BC-9873-45F9-97D6-298FB5AF08F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 flipV="1">
            <a:off x="0" y="762000"/>
            <a:ext cx="4208489" cy="5334001"/>
          </a:xfrm>
          <a:custGeom>
            <a:avLst/>
            <a:gdLst>
              <a:gd name="connsiteX0" fmla="*/ 1015642 w 4208489"/>
              <a:gd name="connsiteY0" fmla="*/ 0 h 5334001"/>
              <a:gd name="connsiteX1" fmla="*/ 4208489 w 4208489"/>
              <a:gd name="connsiteY1" fmla="*/ 0 h 5334001"/>
              <a:gd name="connsiteX2" fmla="*/ 4208489 w 4208489"/>
              <a:gd name="connsiteY2" fmla="*/ 5334001 h 5334001"/>
              <a:gd name="connsiteX3" fmla="*/ 0 w 4208489"/>
              <a:gd name="connsiteY3" fmla="*/ 5334001 h 533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8489" h="5334001">
                <a:moveTo>
                  <a:pt x="1015642" y="0"/>
                </a:moveTo>
                <a:lnTo>
                  <a:pt x="4208489" y="0"/>
                </a:lnTo>
                <a:lnTo>
                  <a:pt x="4208489" y="5334001"/>
                </a:lnTo>
                <a:lnTo>
                  <a:pt x="0" y="533400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slov 1">
            <a:extLst>
              <a:ext uri="{FF2B5EF4-FFF2-40B4-BE49-F238E27FC236}">
                <a16:creationId xmlns="" xmlns:a16="http://schemas.microsoft.com/office/drawing/2014/main" id="{9A185576-6A31-412F-8601-4CAAA0329F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260" y="1683144"/>
            <a:ext cx="2774922" cy="3491712"/>
          </a:xfrm>
        </p:spPr>
        <p:txBody>
          <a:bodyPr>
            <a:normAutofit/>
          </a:bodyPr>
          <a:lstStyle/>
          <a:p>
            <a:r>
              <a:rPr lang="hr-HR" dirty="0"/>
              <a:t>Erasmus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="" xmlns:a16="http://schemas.microsoft.com/office/drawing/2014/main" id="{B705D183-5228-4878-8349-1897D7C7E2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1606" y="1683143"/>
            <a:ext cx="6627377" cy="3491713"/>
          </a:xfrm>
        </p:spPr>
        <p:txBody>
          <a:bodyPr>
            <a:normAutofit/>
          </a:bodyPr>
          <a:lstStyle/>
          <a:p>
            <a:r>
              <a:rPr lang="hr-HR" dirty="0"/>
              <a:t>Od ove školske godine u našoj školi se provode dva KA2 projekta</a:t>
            </a:r>
          </a:p>
          <a:p>
            <a:r>
              <a:rPr lang="hr-HR" dirty="0"/>
              <a:t>My </a:t>
            </a:r>
            <a:r>
              <a:rPr lang="hr-HR" dirty="0" err="1"/>
              <a:t>Roots</a:t>
            </a:r>
            <a:r>
              <a:rPr lang="hr-HR" dirty="0"/>
              <a:t>  i </a:t>
            </a:r>
            <a:r>
              <a:rPr lang="hr-HR" dirty="0" err="1" smtClean="0"/>
              <a:t>Innovative</a:t>
            </a:r>
            <a:r>
              <a:rPr lang="hr-HR" dirty="0" smtClean="0"/>
              <a:t>, </a:t>
            </a:r>
            <a:r>
              <a:rPr lang="hr-HR" dirty="0" err="1" smtClean="0"/>
              <a:t>creative</a:t>
            </a:r>
            <a:r>
              <a:rPr lang="hr-HR" dirty="0" smtClean="0"/>
              <a:t>, </a:t>
            </a:r>
            <a:r>
              <a:rPr lang="hr-HR" dirty="0" err="1" smtClean="0"/>
              <a:t>digital</a:t>
            </a:r>
            <a:r>
              <a:rPr lang="hr-HR" dirty="0" smtClean="0"/>
              <a:t>  </a:t>
            </a:r>
            <a:r>
              <a:rPr lang="hr-HR" dirty="0" err="1" smtClean="0"/>
              <a:t>education</a:t>
            </a:r>
            <a:endParaRPr lang="hr-HR" dirty="0" smtClean="0"/>
          </a:p>
          <a:p>
            <a:r>
              <a:rPr lang="hr-HR" dirty="0" smtClean="0"/>
              <a:t>Voditelji projekta su Lucija Petrović (My </a:t>
            </a:r>
            <a:r>
              <a:rPr lang="hr-HR" dirty="0" err="1" smtClean="0"/>
              <a:t>roots</a:t>
            </a:r>
            <a:r>
              <a:rPr lang="hr-HR" dirty="0" smtClean="0"/>
              <a:t>)  i Dragica Rončević ( </a:t>
            </a:r>
            <a:r>
              <a:rPr lang="hr-HR" dirty="0" err="1" smtClean="0"/>
              <a:t>Innovative</a:t>
            </a:r>
            <a:r>
              <a:rPr lang="hr-HR" dirty="0" smtClean="0"/>
              <a:t>, </a:t>
            </a:r>
            <a:r>
              <a:rPr lang="hr-HR" dirty="0" err="1" smtClean="0"/>
              <a:t>creative</a:t>
            </a:r>
            <a:r>
              <a:rPr lang="hr-HR" dirty="0" smtClean="0"/>
              <a:t>, </a:t>
            </a:r>
            <a:r>
              <a:rPr lang="hr-HR" dirty="0" err="1" smtClean="0"/>
              <a:t>digital</a:t>
            </a:r>
            <a:r>
              <a:rPr lang="hr-HR" dirty="0" smtClean="0"/>
              <a:t> </a:t>
            </a:r>
            <a:r>
              <a:rPr lang="hr-HR" dirty="0" err="1" smtClean="0"/>
              <a:t>education</a:t>
            </a:r>
            <a:r>
              <a:rPr lang="hr-HR" dirty="0" smtClean="0"/>
              <a:t>)</a:t>
            </a:r>
            <a:endParaRPr lang="hr-HR" dirty="0"/>
          </a:p>
        </p:txBody>
      </p:sp>
      <p:sp>
        <p:nvSpPr>
          <p:cNvPr id="12" name="Freeform: Shape 11">
            <a:extLst>
              <a:ext uri="{FF2B5EF4-FFF2-40B4-BE49-F238E27FC236}">
                <a16:creationId xmlns="" xmlns:a16="http://schemas.microsoft.com/office/drawing/2014/main" id="{665C2FCD-09A4-4B4B-AA73-F330DFE9179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 flipV="1">
            <a:off x="11190517" y="1056875"/>
            <a:ext cx="1001483" cy="4744251"/>
          </a:xfrm>
          <a:custGeom>
            <a:avLst/>
            <a:gdLst>
              <a:gd name="connsiteX0" fmla="*/ 0 w 1001483"/>
              <a:gd name="connsiteY0" fmla="*/ 0 h 4744251"/>
              <a:gd name="connsiteX1" fmla="*/ 1001483 w 1001483"/>
              <a:gd name="connsiteY1" fmla="*/ 0 h 4744251"/>
              <a:gd name="connsiteX2" fmla="*/ 0 w 1001483"/>
              <a:gd name="connsiteY2" fmla="*/ 4744251 h 4744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1483" h="4744251">
                <a:moveTo>
                  <a:pt x="0" y="0"/>
                </a:moveTo>
                <a:lnTo>
                  <a:pt x="1001483" y="0"/>
                </a:lnTo>
                <a:lnTo>
                  <a:pt x="0" y="474425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86379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5DB23C2B-2054-4D8B-9E98-9190F8E05EA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="" xmlns:a16="http://schemas.microsoft.com/office/drawing/2014/main" id="{8797B5BC-9873-45F9-97D6-298FB5AF08F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 flipV="1">
            <a:off x="0" y="762000"/>
            <a:ext cx="4208489" cy="5334001"/>
          </a:xfrm>
          <a:custGeom>
            <a:avLst/>
            <a:gdLst>
              <a:gd name="connsiteX0" fmla="*/ 1015642 w 4208489"/>
              <a:gd name="connsiteY0" fmla="*/ 0 h 5334001"/>
              <a:gd name="connsiteX1" fmla="*/ 4208489 w 4208489"/>
              <a:gd name="connsiteY1" fmla="*/ 0 h 5334001"/>
              <a:gd name="connsiteX2" fmla="*/ 4208489 w 4208489"/>
              <a:gd name="connsiteY2" fmla="*/ 5334001 h 5334001"/>
              <a:gd name="connsiteX3" fmla="*/ 0 w 4208489"/>
              <a:gd name="connsiteY3" fmla="*/ 5334001 h 533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8489" h="5334001">
                <a:moveTo>
                  <a:pt x="1015642" y="0"/>
                </a:moveTo>
                <a:lnTo>
                  <a:pt x="4208489" y="0"/>
                </a:lnTo>
                <a:lnTo>
                  <a:pt x="4208489" y="5334001"/>
                </a:lnTo>
                <a:lnTo>
                  <a:pt x="0" y="533400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slov 1">
            <a:extLst>
              <a:ext uri="{FF2B5EF4-FFF2-40B4-BE49-F238E27FC236}">
                <a16:creationId xmlns="" xmlns:a16="http://schemas.microsoft.com/office/drawing/2014/main" id="{5EA5E0FE-929F-422E-8D53-C5268C20C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260" y="1683144"/>
            <a:ext cx="2774922" cy="3491712"/>
          </a:xfrm>
        </p:spPr>
        <p:txBody>
          <a:bodyPr>
            <a:normAutofit/>
          </a:bodyPr>
          <a:lstStyle/>
          <a:p>
            <a:r>
              <a:rPr lang="hr-HR" dirty="0"/>
              <a:t>My </a:t>
            </a:r>
            <a:r>
              <a:rPr lang="hr-HR" dirty="0" err="1"/>
              <a:t>Roots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="" xmlns:a16="http://schemas.microsoft.com/office/drawing/2014/main" id="{BC7D92C4-4EC3-4CC7-A858-14287A1D90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1606" y="1683143"/>
            <a:ext cx="6627377" cy="3491713"/>
          </a:xfrm>
        </p:spPr>
        <p:txBody>
          <a:bodyPr>
            <a:normAutofit/>
          </a:bodyPr>
          <a:lstStyle/>
          <a:p>
            <a:r>
              <a:rPr lang="hr-HR" sz="1600" dirty="0">
                <a:ea typeface="+mn-lt"/>
                <a:cs typeface="+mn-lt"/>
              </a:rPr>
              <a:t>My </a:t>
            </a:r>
            <a:r>
              <a:rPr lang="hr-HR" sz="1600" dirty="0" err="1">
                <a:ea typeface="+mn-lt"/>
                <a:cs typeface="+mn-lt"/>
              </a:rPr>
              <a:t>Roots</a:t>
            </a:r>
            <a:r>
              <a:rPr lang="hr-HR" sz="1600" dirty="0">
                <a:ea typeface="+mn-lt"/>
                <a:cs typeface="+mn-lt"/>
              </a:rPr>
              <a:t> </a:t>
            </a:r>
            <a:endParaRPr lang="hr-HR" sz="1600" dirty="0"/>
          </a:p>
          <a:p>
            <a:r>
              <a:rPr lang="hr-HR" sz="1600" dirty="0">
                <a:ea typeface="+mn-lt"/>
                <a:cs typeface="+mn-lt"/>
              </a:rPr>
              <a:t>ERASMUS + KA229 PROJECT</a:t>
            </a:r>
            <a:endParaRPr lang="hr-HR" sz="1600" dirty="0"/>
          </a:p>
          <a:p>
            <a:r>
              <a:rPr lang="hr-HR" sz="1600" dirty="0">
                <a:ea typeface="+mn-lt"/>
                <a:cs typeface="+mn-lt"/>
              </a:rPr>
              <a:t>Od ove školske godine naša škola sudjeluje u projektu MY </a:t>
            </a:r>
            <a:r>
              <a:rPr lang="hr-HR" sz="1600" dirty="0" err="1">
                <a:ea typeface="+mn-lt"/>
                <a:cs typeface="+mn-lt"/>
              </a:rPr>
              <a:t>Roots</a:t>
            </a:r>
            <a:r>
              <a:rPr lang="hr-HR" sz="1600" dirty="0">
                <a:ea typeface="+mn-lt"/>
                <a:cs typeface="+mn-lt"/>
              </a:rPr>
              <a:t> zajedno s još drugih pet </a:t>
            </a:r>
            <a:r>
              <a:rPr lang="hr-HR" sz="1600" dirty="0" smtClean="0">
                <a:ea typeface="+mn-lt"/>
                <a:cs typeface="+mn-lt"/>
              </a:rPr>
              <a:t>europskih </a:t>
            </a:r>
            <a:r>
              <a:rPr lang="hr-HR" sz="1600" dirty="0">
                <a:ea typeface="+mn-lt"/>
                <a:cs typeface="+mn-lt"/>
              </a:rPr>
              <a:t>škola. </a:t>
            </a:r>
            <a:endParaRPr lang="hr-HR" sz="1600" dirty="0"/>
          </a:p>
          <a:p>
            <a:r>
              <a:rPr lang="hr-HR" sz="1600" dirty="0" smtClean="0">
                <a:ea typeface="+mn-lt"/>
                <a:cs typeface="+mn-lt"/>
              </a:rPr>
              <a:t>Koordinator </a:t>
            </a:r>
            <a:r>
              <a:rPr lang="hr-HR" sz="1600" dirty="0">
                <a:ea typeface="+mn-lt"/>
                <a:cs typeface="+mn-lt"/>
              </a:rPr>
              <a:t>projekta je Turska, parteri su iz Portugala, Rumunjske, Sjeverne Makedonije, Italije te naša škola.</a:t>
            </a:r>
            <a:endParaRPr lang="hr-HR" sz="1600" dirty="0"/>
          </a:p>
          <a:p>
            <a:r>
              <a:rPr lang="hr-HR" sz="1600" dirty="0">
                <a:ea typeface="+mn-lt"/>
                <a:cs typeface="+mn-lt"/>
              </a:rPr>
              <a:t>Cilj projekta je promicanje  kulturne baštine našeg kraja, očuvanje iste te upoznavanje kulturne baštine drugih europskih zemalja. Kroz projekti će naši učenici učiti o drugim kulturama, posjetiti neke od zemalja u projektu te našu kulturnu baštinu predstaviti drugima.</a:t>
            </a:r>
            <a:endParaRPr lang="hr-HR" sz="1600" dirty="0"/>
          </a:p>
          <a:p>
            <a:r>
              <a:rPr lang="hr-HR" sz="1600" dirty="0">
                <a:ea typeface="+mn-lt"/>
                <a:cs typeface="+mn-lt"/>
              </a:rPr>
              <a:t>Kroz različite aktivnosti projekt će se provoditi u našoj školi naredne dvije godine.</a:t>
            </a:r>
            <a:endParaRPr lang="hr-HR" sz="1600" dirty="0"/>
          </a:p>
          <a:p>
            <a:endParaRPr lang="hr-HR" sz="1600" dirty="0"/>
          </a:p>
          <a:p>
            <a:endParaRPr lang="hr-HR" sz="1600" dirty="0"/>
          </a:p>
        </p:txBody>
      </p:sp>
      <p:sp>
        <p:nvSpPr>
          <p:cNvPr id="12" name="Freeform: Shape 11">
            <a:extLst>
              <a:ext uri="{FF2B5EF4-FFF2-40B4-BE49-F238E27FC236}">
                <a16:creationId xmlns="" xmlns:a16="http://schemas.microsoft.com/office/drawing/2014/main" id="{665C2FCD-09A4-4B4B-AA73-F330DFE9179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 flipV="1">
            <a:off x="11190517" y="1056875"/>
            <a:ext cx="1001483" cy="4744251"/>
          </a:xfrm>
          <a:custGeom>
            <a:avLst/>
            <a:gdLst>
              <a:gd name="connsiteX0" fmla="*/ 0 w 1001483"/>
              <a:gd name="connsiteY0" fmla="*/ 0 h 4744251"/>
              <a:gd name="connsiteX1" fmla="*/ 1001483 w 1001483"/>
              <a:gd name="connsiteY1" fmla="*/ 0 h 4744251"/>
              <a:gd name="connsiteX2" fmla="*/ 0 w 1001483"/>
              <a:gd name="connsiteY2" fmla="*/ 4744251 h 4744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1483" h="4744251">
                <a:moveTo>
                  <a:pt x="0" y="0"/>
                </a:moveTo>
                <a:lnTo>
                  <a:pt x="1001483" y="0"/>
                </a:lnTo>
                <a:lnTo>
                  <a:pt x="0" y="474425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547163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5DB23C2B-2054-4D8B-9E98-9190F8E05EA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="" xmlns:a16="http://schemas.microsoft.com/office/drawing/2014/main" id="{8797B5BC-9873-45F9-97D6-298FB5AF08F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 flipV="1">
            <a:off x="0" y="762000"/>
            <a:ext cx="4208489" cy="5334001"/>
          </a:xfrm>
          <a:custGeom>
            <a:avLst/>
            <a:gdLst>
              <a:gd name="connsiteX0" fmla="*/ 1015642 w 4208489"/>
              <a:gd name="connsiteY0" fmla="*/ 0 h 5334001"/>
              <a:gd name="connsiteX1" fmla="*/ 4208489 w 4208489"/>
              <a:gd name="connsiteY1" fmla="*/ 0 h 5334001"/>
              <a:gd name="connsiteX2" fmla="*/ 4208489 w 4208489"/>
              <a:gd name="connsiteY2" fmla="*/ 5334001 h 5334001"/>
              <a:gd name="connsiteX3" fmla="*/ 0 w 4208489"/>
              <a:gd name="connsiteY3" fmla="*/ 5334001 h 533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8489" h="5334001">
                <a:moveTo>
                  <a:pt x="1015642" y="0"/>
                </a:moveTo>
                <a:lnTo>
                  <a:pt x="4208489" y="0"/>
                </a:lnTo>
                <a:lnTo>
                  <a:pt x="4208489" y="5334001"/>
                </a:lnTo>
                <a:lnTo>
                  <a:pt x="0" y="533400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slov 1">
            <a:extLst>
              <a:ext uri="{FF2B5EF4-FFF2-40B4-BE49-F238E27FC236}">
                <a16:creationId xmlns="" xmlns:a16="http://schemas.microsoft.com/office/drawing/2014/main" id="{CA5BDE70-2D25-465E-9F11-8D4F8F68D0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260" y="1683144"/>
            <a:ext cx="2774922" cy="3491712"/>
          </a:xfrm>
        </p:spPr>
        <p:txBody>
          <a:bodyPr>
            <a:normAutofit/>
          </a:bodyPr>
          <a:lstStyle/>
          <a:p>
            <a:r>
              <a:rPr lang="hr-HR" dirty="0"/>
              <a:t>My </a:t>
            </a:r>
            <a:r>
              <a:rPr lang="hr-HR" dirty="0" err="1"/>
              <a:t>Roots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="" xmlns:a16="http://schemas.microsoft.com/office/drawing/2014/main" id="{C434E91A-4748-4F3B-ABA1-67067DDF08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1606" y="1683143"/>
            <a:ext cx="6627377" cy="3491713"/>
          </a:xfrm>
        </p:spPr>
        <p:txBody>
          <a:bodyPr>
            <a:normAutofit/>
          </a:bodyPr>
          <a:lstStyle/>
          <a:p>
            <a:r>
              <a:rPr lang="hr-HR" dirty="0"/>
              <a:t>Za provedbu ovog </a:t>
            </a:r>
            <a:r>
              <a:rPr lang="hr-HR" dirty="0" smtClean="0"/>
              <a:t>projekta </a:t>
            </a:r>
            <a:r>
              <a:rPr lang="hr-HR" dirty="0"/>
              <a:t>naša škola je dobila 23 300 eura </a:t>
            </a:r>
            <a:endParaRPr lang="sr-Latn-RS" dirty="0"/>
          </a:p>
          <a:p>
            <a:r>
              <a:rPr lang="hr-HR" dirty="0"/>
              <a:t>U ovom projektu će na mobilnostima sudjelovati učenici sedmih </a:t>
            </a:r>
            <a:r>
              <a:rPr lang="hr-HR" dirty="0" smtClean="0"/>
              <a:t>razreda, </a:t>
            </a:r>
            <a:r>
              <a:rPr lang="hr-HR" dirty="0"/>
              <a:t>dok na svim drugim aktivnostima koje će se provoditi tijekom iduće dvije godine mogu sudjelovati svi učenici naše škole</a:t>
            </a:r>
          </a:p>
          <a:p>
            <a:r>
              <a:rPr lang="hr-HR" dirty="0"/>
              <a:t>Na mobilnosti minimalno odlaze dva učitelja i četiri učenika</a:t>
            </a:r>
          </a:p>
          <a:p>
            <a:r>
              <a:rPr lang="hr-HR" dirty="0"/>
              <a:t>Naša škola bi trebala biti domaćin u svibnju 2022.g.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="" xmlns:a16="http://schemas.microsoft.com/office/drawing/2014/main" id="{665C2FCD-09A4-4B4B-AA73-F330DFE9179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 flipV="1">
            <a:off x="11190517" y="1056875"/>
            <a:ext cx="1001483" cy="4744251"/>
          </a:xfrm>
          <a:custGeom>
            <a:avLst/>
            <a:gdLst>
              <a:gd name="connsiteX0" fmla="*/ 0 w 1001483"/>
              <a:gd name="connsiteY0" fmla="*/ 0 h 4744251"/>
              <a:gd name="connsiteX1" fmla="*/ 1001483 w 1001483"/>
              <a:gd name="connsiteY1" fmla="*/ 0 h 4744251"/>
              <a:gd name="connsiteX2" fmla="*/ 0 w 1001483"/>
              <a:gd name="connsiteY2" fmla="*/ 4744251 h 4744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1483" h="4744251">
                <a:moveTo>
                  <a:pt x="0" y="0"/>
                </a:moveTo>
                <a:lnTo>
                  <a:pt x="1001483" y="0"/>
                </a:lnTo>
                <a:lnTo>
                  <a:pt x="0" y="474425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25598541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191</Words>
  <Application>Microsoft Office PowerPoint</Application>
  <PresentationFormat>Široki zaslon</PresentationFormat>
  <Paragraphs>25</Paragraphs>
  <Slides>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0" baseType="lpstr">
      <vt:lpstr>Corbel</vt:lpstr>
      <vt:lpstr>Wingdings 2</vt:lpstr>
      <vt:lpstr>Frame</vt:lpstr>
      <vt:lpstr>Osnovna škola dr. Franje Tuđmana</vt:lpstr>
      <vt:lpstr>Erasmus</vt:lpstr>
      <vt:lpstr>Erasmus</vt:lpstr>
      <vt:lpstr>Erasmus</vt:lpstr>
      <vt:lpstr>Erasmus</vt:lpstr>
      <vt:lpstr>My Roots</vt:lpstr>
      <vt:lpstr>My Roots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Profesor</dc:creator>
  <cp:lastModifiedBy>Windows User</cp:lastModifiedBy>
  <cp:revision>156</cp:revision>
  <dcterms:created xsi:type="dcterms:W3CDTF">2020-10-20T09:40:20Z</dcterms:created>
  <dcterms:modified xsi:type="dcterms:W3CDTF">2020-10-23T07:26:23Z</dcterms:modified>
</cp:coreProperties>
</file>