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  <a:srgbClr val="9933FF"/>
    <a:srgbClr val="66FFFF"/>
    <a:srgbClr val="FFFF66"/>
    <a:srgbClr val="FFCC99"/>
    <a:srgbClr val="FF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3881-3464-4C79-A49B-3915E9461740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FC7-4F28-41A3-92CD-CFF74F1318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816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3881-3464-4C79-A49B-3915E9461740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FC7-4F28-41A3-92CD-CFF74F1318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734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3881-3464-4C79-A49B-3915E9461740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FC7-4F28-41A3-92CD-CFF74F1318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309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3881-3464-4C79-A49B-3915E9461740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FC7-4F28-41A3-92CD-CFF74F1318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020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3881-3464-4C79-A49B-3915E9461740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FC7-4F28-41A3-92CD-CFF74F1318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0871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3881-3464-4C79-A49B-3915E9461740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FC7-4F28-41A3-92CD-CFF74F1318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841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3881-3464-4C79-A49B-3915E9461740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FC7-4F28-41A3-92CD-CFF74F1318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815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3881-3464-4C79-A49B-3915E9461740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FC7-4F28-41A3-92CD-CFF74F1318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713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3881-3464-4C79-A49B-3915E9461740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FC7-4F28-41A3-92CD-CFF74F1318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63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3881-3464-4C79-A49B-3915E9461740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FC7-4F28-41A3-92CD-CFF74F1318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989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3881-3464-4C79-A49B-3915E9461740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FC7-4F28-41A3-92CD-CFF74F1318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009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3881-3464-4C79-A49B-3915E9461740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27FC7-4F28-41A3-92CD-CFF74F1318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488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rgbClr val="7030A0"/>
            </a:gs>
            <a:gs pos="42000">
              <a:srgbClr val="00B0F0"/>
            </a:gs>
            <a:gs pos="86000">
              <a:srgbClr val="CCECFF"/>
            </a:gs>
            <a:gs pos="73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77920" y="1535516"/>
            <a:ext cx="10027499" cy="1453491"/>
          </a:xfrm>
        </p:spPr>
        <p:txBody>
          <a:bodyPr>
            <a:noAutofit/>
          </a:bodyPr>
          <a:lstStyle/>
          <a:p>
            <a:r>
              <a:rPr lang="hr-HR" sz="8000" dirty="0" smtClean="0">
                <a:solidFill>
                  <a:srgbClr val="FFFF66"/>
                </a:solidFill>
                <a:latin typeface="Broadway" panose="04040905080B02020502" pitchFamily="82" charset="0"/>
              </a:rPr>
              <a:t>IGRA ASOCIJACIJA</a:t>
            </a:r>
            <a:endParaRPr lang="hr-HR" sz="8000" dirty="0">
              <a:solidFill>
                <a:srgbClr val="FFFF66"/>
              </a:solidFill>
              <a:latin typeface="Broadway" panose="04040905080B02020502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792361" y="4506606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hr-HR" sz="3200" dirty="0" smtClean="0">
                <a:solidFill>
                  <a:srgbClr val="FFFF66"/>
                </a:solidFill>
                <a:latin typeface="Broadway" panose="04040905080B02020502" pitchFamily="82" charset="0"/>
              </a:rPr>
              <a:t>Jelena Vidović, 7.a</a:t>
            </a:r>
            <a:endParaRPr lang="hr-HR" sz="3200" dirty="0">
              <a:solidFill>
                <a:srgbClr val="FFFF66"/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70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rgbClr val="7030A0"/>
            </a:gs>
            <a:gs pos="42000">
              <a:srgbClr val="00B0F0"/>
            </a:gs>
            <a:gs pos="86000">
              <a:srgbClr val="CCECFF"/>
            </a:gs>
            <a:gs pos="73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732751"/>
              </p:ext>
            </p:extLst>
          </p:nvPr>
        </p:nvGraphicFramePr>
        <p:xfrm>
          <a:off x="714104" y="696686"/>
          <a:ext cx="10668000" cy="56381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67000"/>
                <a:gridCol w="2667000"/>
                <a:gridCol w="2667000"/>
                <a:gridCol w="2667000"/>
              </a:tblGrid>
              <a:tr h="910327">
                <a:tc>
                  <a:txBody>
                    <a:bodyPr/>
                    <a:lstStyle/>
                    <a:p>
                      <a:pPr algn="ctr"/>
                      <a:endParaRPr lang="hr-HR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hr-HR" b="1" dirty="0" smtClean="0">
                          <a:solidFill>
                            <a:srgbClr val="7030A0"/>
                          </a:solidFill>
                        </a:rPr>
                        <a:t>najveći</a:t>
                      </a:r>
                      <a:r>
                        <a:rPr lang="hr-HR" b="1" baseline="0" dirty="0" smtClean="0">
                          <a:solidFill>
                            <a:srgbClr val="7030A0"/>
                          </a:solidFill>
                        </a:rPr>
                        <a:t> poluotok Hrvatske</a:t>
                      </a:r>
                      <a:endParaRPr lang="hr-HR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hr-HR" b="1" dirty="0" smtClean="0">
                          <a:solidFill>
                            <a:srgbClr val="7030A0"/>
                          </a:solidFill>
                        </a:rPr>
                        <a:t>Jadransko</a:t>
                      </a:r>
                      <a:r>
                        <a:rPr lang="hr-HR" b="1" baseline="0" dirty="0" smtClean="0">
                          <a:solidFill>
                            <a:srgbClr val="7030A0"/>
                          </a:solidFill>
                        </a:rPr>
                        <a:t> more</a:t>
                      </a:r>
                      <a:endParaRPr lang="hr-HR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hr-HR" b="1" dirty="0" smtClean="0">
                          <a:solidFill>
                            <a:srgbClr val="7030A0"/>
                          </a:solidFill>
                        </a:rPr>
                        <a:t>Marija Bistrica</a:t>
                      </a:r>
                      <a:endParaRPr lang="hr-HR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hr-HR" b="1" dirty="0" smtClean="0">
                          <a:solidFill>
                            <a:srgbClr val="7030A0"/>
                          </a:solidFill>
                        </a:rPr>
                        <a:t>bećarac</a:t>
                      </a:r>
                      <a:endParaRPr lang="hr-HR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887347">
                <a:tc>
                  <a:txBody>
                    <a:bodyPr/>
                    <a:lstStyle/>
                    <a:p>
                      <a:pPr algn="ctr"/>
                      <a:endParaRPr lang="hr-HR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hr-HR" b="1" dirty="0" smtClean="0">
                          <a:solidFill>
                            <a:srgbClr val="7030A0"/>
                          </a:solidFill>
                        </a:rPr>
                        <a:t>Pazin</a:t>
                      </a:r>
                      <a:r>
                        <a:rPr lang="hr-HR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endParaRPr lang="hr-HR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hr-HR" b="1" dirty="0" smtClean="0">
                          <a:solidFill>
                            <a:srgbClr val="7030A0"/>
                          </a:solidFill>
                        </a:rPr>
                        <a:t>Split</a:t>
                      </a:r>
                    </a:p>
                    <a:p>
                      <a:pPr algn="ctr"/>
                      <a:endParaRPr lang="hr-HR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hr-HR" b="1" dirty="0" smtClean="0">
                          <a:solidFill>
                            <a:srgbClr val="7030A0"/>
                          </a:solidFill>
                        </a:rPr>
                        <a:t>licitarska</a:t>
                      </a:r>
                      <a:r>
                        <a:rPr lang="hr-HR" b="1" baseline="0" dirty="0" smtClean="0">
                          <a:solidFill>
                            <a:srgbClr val="7030A0"/>
                          </a:solidFill>
                        </a:rPr>
                        <a:t> srca</a:t>
                      </a:r>
                      <a:endParaRPr lang="hr-HR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hr-HR" b="1" dirty="0" smtClean="0">
                          <a:solidFill>
                            <a:srgbClr val="7030A0"/>
                          </a:solidFill>
                        </a:rPr>
                        <a:t>Osijek</a:t>
                      </a:r>
                    </a:p>
                    <a:p>
                      <a:pPr algn="ctr"/>
                      <a:endParaRPr lang="hr-HR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887347">
                <a:tc>
                  <a:txBody>
                    <a:bodyPr/>
                    <a:lstStyle/>
                    <a:p>
                      <a:pPr algn="ctr"/>
                      <a:endParaRPr lang="hr-HR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hr-HR" b="1" dirty="0" smtClean="0">
                          <a:solidFill>
                            <a:srgbClr val="7030A0"/>
                          </a:solidFill>
                        </a:rPr>
                        <a:t>Boškarin</a:t>
                      </a:r>
                      <a:r>
                        <a:rPr lang="hr-HR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endParaRPr lang="hr-HR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hr-HR" b="1" dirty="0" smtClean="0">
                          <a:solidFill>
                            <a:srgbClr val="7030A0"/>
                          </a:solidFill>
                        </a:rPr>
                        <a:t>klape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hr-HR" b="1" baseline="0" dirty="0" smtClean="0">
                          <a:solidFill>
                            <a:srgbClr val="7030A0"/>
                          </a:solidFill>
                        </a:rPr>
                        <a:t>Zagreb</a:t>
                      </a:r>
                    </a:p>
                    <a:p>
                      <a:pPr algn="ctr"/>
                      <a:endParaRPr lang="hr-HR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hr-HR" b="1" dirty="0" smtClean="0">
                          <a:solidFill>
                            <a:srgbClr val="7030A0"/>
                          </a:solidFill>
                        </a:rPr>
                        <a:t>Sava</a:t>
                      </a:r>
                      <a:r>
                        <a:rPr lang="hr-HR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endParaRPr lang="hr-HR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887347">
                <a:tc>
                  <a:txBody>
                    <a:bodyPr/>
                    <a:lstStyle/>
                    <a:p>
                      <a:pPr algn="ctr"/>
                      <a:endParaRPr lang="hr-HR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hr-HR" b="1" dirty="0" err="1" smtClean="0">
                          <a:solidFill>
                            <a:srgbClr val="7030A0"/>
                          </a:solidFill>
                        </a:rPr>
                        <a:t>sopele</a:t>
                      </a:r>
                      <a:endParaRPr lang="hr-HR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hr-HR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hr-HR" b="1" dirty="0" smtClean="0">
                          <a:solidFill>
                            <a:srgbClr val="7030A0"/>
                          </a:solidFill>
                        </a:rPr>
                        <a:t>ikavica</a:t>
                      </a:r>
                      <a:endParaRPr lang="hr-HR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hr-HR" b="1" dirty="0" smtClean="0">
                          <a:solidFill>
                            <a:srgbClr val="7030A0"/>
                          </a:solidFill>
                        </a:rPr>
                        <a:t>šestinski</a:t>
                      </a:r>
                      <a:r>
                        <a:rPr lang="hr-HR" b="1" baseline="0" dirty="0" smtClean="0">
                          <a:solidFill>
                            <a:srgbClr val="7030A0"/>
                          </a:solidFill>
                        </a:rPr>
                        <a:t> kišobran</a:t>
                      </a:r>
                      <a:endParaRPr lang="hr-HR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hr-HR" b="1" dirty="0" smtClean="0">
                          <a:solidFill>
                            <a:srgbClr val="7030A0"/>
                          </a:solidFill>
                        </a:rPr>
                        <a:t>žitnica</a:t>
                      </a:r>
                      <a:r>
                        <a:rPr lang="hr-HR" b="1" baseline="0" dirty="0" smtClean="0">
                          <a:solidFill>
                            <a:srgbClr val="7030A0"/>
                          </a:solidFill>
                        </a:rPr>
                        <a:t> Hrvatske </a:t>
                      </a:r>
                      <a:endParaRPr lang="hr-HR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887347">
                <a:tc>
                  <a:txBody>
                    <a:bodyPr/>
                    <a:lstStyle/>
                    <a:p>
                      <a:pPr algn="ctr"/>
                      <a:endParaRPr lang="hr-HR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hr-HR" sz="1800" dirty="0" smtClean="0">
                          <a:solidFill>
                            <a:srgbClr val="7030A0"/>
                          </a:solidFill>
                          <a:latin typeface="Broadway" panose="04040905080B02020502" pitchFamily="82" charset="0"/>
                        </a:rPr>
                        <a:t>ISTRA</a:t>
                      </a:r>
                      <a:endParaRPr lang="hr-HR" sz="1800" dirty="0">
                        <a:solidFill>
                          <a:srgbClr val="7030A0"/>
                        </a:solidFill>
                        <a:latin typeface="Broadway" panose="04040905080B020205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  <a:latin typeface="Broadway" panose="04040905080B02020502" pitchFamily="82" charset="0"/>
                        </a:rPr>
                        <a:t>DALMACIJA</a:t>
                      </a:r>
                      <a:endParaRPr lang="hr-HR" dirty="0">
                        <a:solidFill>
                          <a:srgbClr val="7030A0"/>
                        </a:solidFill>
                        <a:latin typeface="Broadway" panose="04040905080B020205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>
                        <a:solidFill>
                          <a:srgbClr val="7030A0"/>
                        </a:solidFill>
                        <a:latin typeface="Broadway" panose="04040905080B02020502" pitchFamily="82" charset="0"/>
                      </a:endParaRPr>
                    </a:p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  <a:latin typeface="Broadway" panose="04040905080B02020502" pitchFamily="82" charset="0"/>
                        </a:rPr>
                        <a:t>HR.</a:t>
                      </a:r>
                      <a:r>
                        <a:rPr lang="hr-HR" baseline="0" dirty="0" smtClean="0">
                          <a:solidFill>
                            <a:srgbClr val="7030A0"/>
                          </a:solidFill>
                          <a:latin typeface="Broadway" panose="04040905080B02020502" pitchFamily="82" charset="0"/>
                        </a:rPr>
                        <a:t> ZAGORJE</a:t>
                      </a:r>
                      <a:endParaRPr lang="hr-HR" dirty="0" smtClean="0">
                        <a:solidFill>
                          <a:srgbClr val="7030A0"/>
                        </a:solidFill>
                        <a:latin typeface="Broadway" panose="04040905080B020205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  <a:latin typeface="Broadway" panose="04040905080B02020502" pitchFamily="82" charset="0"/>
                        </a:rPr>
                        <a:t>SLAVONIJA</a:t>
                      </a:r>
                      <a:endParaRPr lang="hr-HR" dirty="0">
                        <a:solidFill>
                          <a:srgbClr val="7030A0"/>
                        </a:solidFill>
                        <a:latin typeface="Broadway" panose="04040905080B02020502" pitchFamily="82" charset="0"/>
                      </a:endParaRPr>
                    </a:p>
                  </a:txBody>
                  <a:tcPr/>
                </a:tc>
              </a:tr>
              <a:tr h="887347">
                <a:tc gridSpan="4">
                  <a:txBody>
                    <a:bodyPr/>
                    <a:lstStyle/>
                    <a:p>
                      <a:pPr algn="ctr"/>
                      <a:r>
                        <a:rPr lang="hr-HR" sz="6600" dirty="0" smtClean="0">
                          <a:solidFill>
                            <a:srgbClr val="7030A0"/>
                          </a:solidFill>
                          <a:latin typeface="Broadway" panose="04040905080B02020502" pitchFamily="82" charset="0"/>
                        </a:rPr>
                        <a:t>HRVATSKA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ravokutnik 3"/>
          <p:cNvSpPr/>
          <p:nvPr/>
        </p:nvSpPr>
        <p:spPr>
          <a:xfrm>
            <a:off x="705395" y="696684"/>
            <a:ext cx="2656113" cy="94052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7030A0"/>
                </a:solidFill>
              </a:rPr>
              <a:t>A1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3370217" y="696685"/>
            <a:ext cx="2673532" cy="94052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7030A0"/>
                </a:solidFill>
              </a:rPr>
              <a:t>B1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6043748" y="696684"/>
            <a:ext cx="2664824" cy="94052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7030A0"/>
                </a:solidFill>
              </a:rPr>
              <a:t>C1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8717279" y="696685"/>
            <a:ext cx="2664825" cy="94052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7030A0"/>
                </a:solidFill>
              </a:rPr>
              <a:t>D1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714104" y="1637211"/>
            <a:ext cx="2656113" cy="87956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7030A0"/>
                </a:solidFill>
              </a:rPr>
              <a:t>A2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3378926" y="1637207"/>
            <a:ext cx="2673532" cy="87956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7030A0"/>
                </a:solidFill>
              </a:rPr>
              <a:t>B2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6043750" y="1637210"/>
            <a:ext cx="2673530" cy="87956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7030A0"/>
                </a:solidFill>
              </a:rPr>
              <a:t>C2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8717279" y="1637211"/>
            <a:ext cx="2664825" cy="87956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7030A0"/>
                </a:solidFill>
              </a:rPr>
              <a:t>D2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714104" y="2516777"/>
            <a:ext cx="2656113" cy="914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7030A0"/>
                </a:solidFill>
              </a:rPr>
              <a:t>A3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3370210" y="2521131"/>
            <a:ext cx="2682247" cy="914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7030A0"/>
                </a:solidFill>
              </a:rPr>
              <a:t>B3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6043748" y="2516777"/>
            <a:ext cx="2673530" cy="914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7030A0"/>
                </a:solidFill>
              </a:rPr>
              <a:t>C3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8717278" y="2516777"/>
            <a:ext cx="2664826" cy="914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7030A0"/>
                </a:solidFill>
              </a:rPr>
              <a:t>D3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714100" y="5242560"/>
            <a:ext cx="10668000" cy="1092280"/>
          </a:xfrm>
          <a:prstGeom prst="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rgbClr val="FFFF99"/>
                </a:solidFill>
                <a:latin typeface="Broadway" panose="04040905080B02020502" pitchFamily="82" charset="0"/>
              </a:rPr>
              <a:t>KONAČNO RJEŠENJE</a:t>
            </a:r>
            <a:endParaRPr lang="hr-HR" sz="6000" dirty="0">
              <a:solidFill>
                <a:srgbClr val="FFFF99"/>
              </a:solidFill>
              <a:latin typeface="Broadway" panose="04040905080B02020502" pitchFamily="82" charset="0"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714100" y="3431177"/>
            <a:ext cx="2656117" cy="90569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7030A0"/>
                </a:solidFill>
              </a:rPr>
              <a:t>A4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3370214" y="3431177"/>
            <a:ext cx="2682244" cy="90569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7030A0"/>
                </a:solidFill>
              </a:rPr>
              <a:t>B4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6035039" y="3431177"/>
            <a:ext cx="2673531" cy="90569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7030A0"/>
                </a:solidFill>
              </a:rPr>
              <a:t>C4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8708570" y="3431177"/>
            <a:ext cx="2673530" cy="90569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7030A0"/>
                </a:solidFill>
              </a:rPr>
              <a:t>D4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714100" y="4336869"/>
            <a:ext cx="2656115" cy="905691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7030A0"/>
                </a:solidFill>
                <a:latin typeface="Broadway" panose="04040905080B02020502" pitchFamily="82" charset="0"/>
              </a:rPr>
              <a:t>RJEŠENJE STUPCA</a:t>
            </a:r>
            <a:endParaRPr lang="hr-HR" dirty="0">
              <a:solidFill>
                <a:srgbClr val="7030A0"/>
              </a:solidFill>
              <a:latin typeface="Broadway" panose="04040905080B02020502" pitchFamily="82" charset="0"/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3378926" y="4336869"/>
            <a:ext cx="2664822" cy="905691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7030A0"/>
                </a:solidFill>
                <a:latin typeface="Broadway" panose="04040905080B02020502" pitchFamily="82" charset="0"/>
              </a:rPr>
              <a:t>RJEŠENJE STUPCA</a:t>
            </a:r>
            <a:endParaRPr lang="hr-HR" dirty="0">
              <a:solidFill>
                <a:srgbClr val="7030A0"/>
              </a:solidFill>
              <a:latin typeface="Broadway" panose="04040905080B020205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6043746" y="4336869"/>
            <a:ext cx="2664820" cy="905691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7030A0"/>
                </a:solidFill>
                <a:latin typeface="Broadway" panose="04040905080B02020502" pitchFamily="82" charset="0"/>
              </a:rPr>
              <a:t>RJEŠENJE STUPCA</a:t>
            </a:r>
            <a:endParaRPr lang="hr-HR" dirty="0">
              <a:solidFill>
                <a:srgbClr val="7030A0"/>
              </a:solidFill>
              <a:latin typeface="Broadway" panose="04040905080B02020502" pitchFamily="82" charset="0"/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8717278" y="4336869"/>
            <a:ext cx="2664822" cy="905691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7030A0"/>
                </a:solidFill>
                <a:latin typeface="Broadway" panose="04040905080B02020502" pitchFamily="82" charset="0"/>
              </a:rPr>
              <a:t>RJEŠENJE STUPCA</a:t>
            </a:r>
            <a:endParaRPr lang="hr-HR" dirty="0">
              <a:solidFill>
                <a:srgbClr val="7030A0"/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85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63</Words>
  <Application>Microsoft Office PowerPoint</Application>
  <PresentationFormat>Široki zaslon</PresentationFormat>
  <Paragraphs>64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7" baseType="lpstr">
      <vt:lpstr>Arial</vt:lpstr>
      <vt:lpstr>Broadway</vt:lpstr>
      <vt:lpstr>Calibri</vt:lpstr>
      <vt:lpstr>Calibri Light</vt:lpstr>
      <vt:lpstr>Tema sustava Office</vt:lpstr>
      <vt:lpstr>IGRA ASOCIJACIJA</vt:lpstr>
      <vt:lpstr>PowerPointova prezentacija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ASOCIJACIJA</dc:title>
  <dc:creator>Hewlett-Packard Company</dc:creator>
  <cp:lastModifiedBy>Hewlett-Packard Company</cp:lastModifiedBy>
  <cp:revision>6</cp:revision>
  <dcterms:created xsi:type="dcterms:W3CDTF">2017-06-07T12:53:14Z</dcterms:created>
  <dcterms:modified xsi:type="dcterms:W3CDTF">2017-06-07T13:46:02Z</dcterms:modified>
</cp:coreProperties>
</file>